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pen Sans Bold" charset="1" panose="020B0806030504020204"/>
      <p:regular r:id="rId19"/>
    </p:embeddedFont>
    <p:embeddedFont>
      <p:font typeface="Open Sans" charset="1" panose="020B0606030504020204"/>
      <p:regular r:id="rId20"/>
    </p:embeddedFont>
    <p:embeddedFont>
      <p:font typeface="Poppins Bold" charset="1" panose="00000800000000000000"/>
      <p:regular r:id="rId21"/>
    </p:embeddedFont>
    <p:embeddedFont>
      <p:font typeface="Rowdies" charset="1" panose="00000000000000000000"/>
      <p:regular r:id="rId22"/>
    </p:embeddedFont>
    <p:embeddedFont>
      <p:font typeface="Sniglet" charset="1" panose="04070505030100020000"/>
      <p:regular r:id="rId23"/>
    </p:embeddedFont>
    <p:embeddedFont>
      <p:font typeface="Poppins" charset="1" panose="00000500000000000000"/>
      <p:regular r:id="rId24"/>
    </p:embeddedFont>
    <p:embeddedFont>
      <p:font typeface="Poppins Bold Italics" charset="1" panose="00000800000000000000"/>
      <p:regular r:id="rId25"/>
    </p:embeddedFont>
    <p:embeddedFont>
      <p:font typeface="Balabeloo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ShivenPoojary01/AirAware_TeamB?tab=MIT-1-ov-file" TargetMode="External" Type="http://schemas.openxmlformats.org/officeDocument/2006/relationships/hyperlink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54.png" Type="http://schemas.openxmlformats.org/officeDocument/2006/relationships/image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www.cntraveller.in/story/aqi-under-30-12-cities-in-india-with-the-lowest-aqi-right-now/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https://en.wikipedia.org/wiki/Air_pollution_in_India" TargetMode="External" Type="http://schemas.openxmlformats.org/officeDocument/2006/relationships/hyperlink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https://indianexpress.com/article/health-wellness/post-diwali-high-aqi-does-to-your-lungs-pulmonologists-tell-you-how-to-breathe-easy-10318784/" TargetMode="External" Type="http://schemas.openxmlformats.org/officeDocument/2006/relationships/hyperlink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https://epic.uchicago.in/indians-lose-5-years-life-to-air-pollution-delhi-worst-at-12-years-chicago-university-study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https://www.millenniumpost.in/bengal/farmers-told-to-protect-crops-avoid-fertiliser-use-633226" TargetMode="External" Type="http://schemas.openxmlformats.org/officeDocument/2006/relationships/hyperlink"/><Relationship Id="rId4" Target="../media/image32.png" Type="http://schemas.openxmlformats.org/officeDocument/2006/relationships/image"/><Relationship Id="rId5" Target="https://timesofindia.indiatimes.com/city/vijayawada/cyclone-montha-damages-crops-in-1-58-lakh-hectares-across-ap/articleshow/125092421.cms" TargetMode="External" Type="http://schemas.openxmlformats.org/officeDocument/2006/relationships/hyperlink"/><Relationship Id="rId6" Target="../media/image25.png" Type="http://schemas.openxmlformats.org/officeDocument/2006/relationships/image"/><Relationship Id="rId7" Target="https://indianexpress.com/article/cities/kolkata/cyclone-montha-expected-hit-west-bengal-heavy-rain-week-10329599/" TargetMode="External" Type="http://schemas.openxmlformats.org/officeDocument/2006/relationships/hyperlink"/><Relationship Id="rId8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2479" y="2741039"/>
            <a:ext cx="15863041" cy="649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714" spc="13" b="true">
                <a:solidFill>
                  <a:srgbClr val="E52C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Details:</a:t>
            </a:r>
          </a:p>
          <a:p>
            <a:pPr algn="l">
              <a:lnSpc>
                <a:spcPts val="3990"/>
              </a:lnSpc>
            </a:pPr>
          </a:p>
          <a:p>
            <a:pPr algn="l">
              <a:lnSpc>
                <a:spcPts val="3990"/>
              </a:lnSpc>
            </a:pPr>
            <a:r>
              <a:rPr lang="en-US" sz="2714" spc="1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Title - </a:t>
            </a:r>
            <a:r>
              <a:rPr lang="en-US" sz="2714" spc="13" b="true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Forecasting Air Quality Using Historical Pollution Data </a:t>
            </a:r>
          </a:p>
          <a:p>
            <a:pPr algn="l">
              <a:lnSpc>
                <a:spcPts val="3990"/>
              </a:lnSpc>
            </a:pPr>
            <a:r>
              <a:rPr lang="en-US" sz="2714" spc="1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Start Date -</a:t>
            </a:r>
            <a:r>
              <a:rPr lang="en-US" sz="2714" spc="13" b="true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22-September-2025</a:t>
            </a:r>
          </a:p>
          <a:p>
            <a:pPr algn="l">
              <a:lnSpc>
                <a:spcPts val="3990"/>
              </a:lnSpc>
            </a:pPr>
            <a:r>
              <a:rPr lang="en-US" sz="2714" spc="1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Purpose - </a:t>
            </a:r>
          </a:p>
          <a:p>
            <a:pPr algn="l" marL="586113" indent="-293057" lvl="1">
              <a:lnSpc>
                <a:spcPts val="3990"/>
              </a:lnSpc>
              <a:buFont typeface="Arial"/>
              <a:buChar char="•"/>
            </a:pPr>
            <a:r>
              <a:rPr lang="en-US" sz="2714" spc="1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 air quality index (AQI) and pollutant levels using historical pollution data.</a:t>
            </a:r>
          </a:p>
          <a:p>
            <a:pPr algn="l" marL="586113" indent="-293057" lvl="1">
              <a:lnSpc>
                <a:spcPts val="3990"/>
              </a:lnSpc>
              <a:buFont typeface="Arial"/>
              <a:buChar char="•"/>
            </a:pPr>
            <a:r>
              <a:rPr lang="en-US" sz="2714" spc="1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Help authorities, planners, and the public take preventive actions and make healthier decisions.</a:t>
            </a:r>
          </a:p>
          <a:p>
            <a:pPr algn="l">
              <a:lnSpc>
                <a:spcPts val="3990"/>
              </a:lnSpc>
            </a:pPr>
            <a:r>
              <a:rPr lang="en-US" sz="2714" spc="1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Tools and Technologies - </a:t>
            </a:r>
            <a:r>
              <a:rPr lang="en-US" sz="2714" spc="13" b="true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HTML, CSS, Java Script, Streamlit, Flask, Jupyter Notebook, Github</a:t>
            </a:r>
          </a:p>
          <a:p>
            <a:pPr algn="l">
              <a:lnSpc>
                <a:spcPts val="3990"/>
              </a:lnSpc>
            </a:pPr>
            <a:r>
              <a:rPr lang="en-US" sz="2714" spc="1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Mentor - </a:t>
            </a:r>
            <a:r>
              <a:rPr lang="en-US" sz="2714" spc="13" b="true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Ms. Umme Asma S</a:t>
            </a:r>
          </a:p>
          <a:p>
            <a:pPr algn="l">
              <a:lnSpc>
                <a:spcPts val="3990"/>
              </a:lnSpc>
            </a:pPr>
            <a:r>
              <a:rPr lang="en-US" sz="2714" spc="1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Number –</a:t>
            </a:r>
            <a:r>
              <a:rPr lang="en-US" sz="2714" spc="13" b="true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2</a:t>
            </a:r>
          </a:p>
          <a:p>
            <a:pPr algn="l">
              <a:lnSpc>
                <a:spcPts val="3843"/>
              </a:lnSpc>
            </a:pPr>
            <a:r>
              <a:rPr lang="en-US" sz="2614" spc="1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Intern Names -</a:t>
            </a:r>
            <a:r>
              <a:rPr lang="en-US" sz="2614" spc="13" b="true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Shruti Singh, R Doondi Gangadhar, Rahul Vangari, Shiven Poojary, Payal Rawat </a:t>
            </a:r>
          </a:p>
          <a:p>
            <a:pPr algn="l">
              <a:lnSpc>
                <a:spcPts val="3843"/>
              </a:lnSpc>
            </a:pPr>
            <a:r>
              <a:rPr lang="en-US" b="true" sz="2614" spc="1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Github Repo</a:t>
            </a:r>
            <a:r>
              <a:rPr lang="en-US" b="true" sz="2614" spc="13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</a:t>
            </a:r>
            <a:r>
              <a:rPr lang="en-US" b="true" sz="2614" spc="13" u="sng">
                <a:solidFill>
                  <a:srgbClr val="1800AD"/>
                </a:solidFill>
                <a:latin typeface="Open Sans Bold"/>
                <a:ea typeface="Open Sans Bold"/>
                <a:cs typeface="Open Sans Bold"/>
                <a:sym typeface="Open Sans Bold"/>
                <a:hlinkClick r:id="rId2" tooltip="https://github.com/ShivenPoojary01/AirAware_TeamB?tab=MIT-1-ov-file"/>
              </a:rPr>
              <a:t>https://github.com/ShivenPoojary01/AirAware_TeamB?tab=MIT-1-ov-file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416043" y="778651"/>
            <a:ext cx="7679629" cy="1354766"/>
          </a:xfrm>
          <a:custGeom>
            <a:avLst/>
            <a:gdLst/>
            <a:ahLst/>
            <a:cxnLst/>
            <a:rect r="r" b="b" t="t" l="l"/>
            <a:pathLst>
              <a:path h="1354766" w="7679629">
                <a:moveTo>
                  <a:pt x="0" y="0"/>
                </a:moveTo>
                <a:lnTo>
                  <a:pt x="7679629" y="0"/>
                </a:lnTo>
                <a:lnTo>
                  <a:pt x="7679629" y="1354767"/>
                </a:lnTo>
                <a:lnTo>
                  <a:pt x="0" y="1354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82" t="-36212" r="-9891" b="-79637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8093" y="283123"/>
            <a:ext cx="15278199" cy="9720754"/>
            <a:chOff x="0" y="0"/>
            <a:chExt cx="20370933" cy="12961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933" cy="12961006"/>
            </a:xfrm>
            <a:custGeom>
              <a:avLst/>
              <a:gdLst/>
              <a:ahLst/>
              <a:cxnLst/>
              <a:rect r="r" b="b" t="t" l="l"/>
              <a:pathLst>
                <a:path h="12961006" w="20370933">
                  <a:moveTo>
                    <a:pt x="0" y="0"/>
                  </a:moveTo>
                  <a:lnTo>
                    <a:pt x="20370933" y="0"/>
                  </a:lnTo>
                  <a:lnTo>
                    <a:pt x="20370933" y="12961006"/>
                  </a:lnTo>
                  <a:lnTo>
                    <a:pt x="0" y="12961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925554" y="1906494"/>
              <a:ext cx="9997143" cy="1621764"/>
            </a:xfrm>
            <a:custGeom>
              <a:avLst/>
              <a:gdLst/>
              <a:ahLst/>
              <a:cxnLst/>
              <a:rect r="r" b="b" t="t" l="l"/>
              <a:pathLst>
                <a:path h="1621764" w="9997143">
                  <a:moveTo>
                    <a:pt x="0" y="0"/>
                  </a:moveTo>
                  <a:lnTo>
                    <a:pt x="9997143" y="0"/>
                  </a:lnTo>
                  <a:lnTo>
                    <a:pt x="9997143" y="1621764"/>
                  </a:lnTo>
                  <a:lnTo>
                    <a:pt x="0" y="1621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1942" t="-75765" r="-17110" b="-6833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5911" y="2470847"/>
              <a:ext cx="19756786" cy="2659993"/>
            </a:xfrm>
            <a:custGeom>
              <a:avLst/>
              <a:gdLst/>
              <a:ahLst/>
              <a:cxnLst/>
              <a:rect r="r" b="b" t="t" l="l"/>
              <a:pathLst>
                <a:path h="2659993" w="19756786">
                  <a:moveTo>
                    <a:pt x="0" y="0"/>
                  </a:moveTo>
                  <a:lnTo>
                    <a:pt x="19756786" y="0"/>
                  </a:lnTo>
                  <a:lnTo>
                    <a:pt x="19756786" y="2659993"/>
                  </a:lnTo>
                  <a:lnTo>
                    <a:pt x="0" y="2659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47" t="-79393" r="0" b="-704533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6049"/>
            <a:ext cx="15984462" cy="9350910"/>
          </a:xfrm>
          <a:custGeom>
            <a:avLst/>
            <a:gdLst/>
            <a:ahLst/>
            <a:cxnLst/>
            <a:rect r="r" b="b" t="t" l="l"/>
            <a:pathLst>
              <a:path h="9350910" w="15984462">
                <a:moveTo>
                  <a:pt x="0" y="0"/>
                </a:moveTo>
                <a:lnTo>
                  <a:pt x="15984462" y="0"/>
                </a:lnTo>
                <a:lnTo>
                  <a:pt x="15984462" y="9350911"/>
                </a:lnTo>
                <a:lnTo>
                  <a:pt x="0" y="9350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589" y="357102"/>
            <a:ext cx="16495514" cy="9567398"/>
          </a:xfrm>
          <a:custGeom>
            <a:avLst/>
            <a:gdLst/>
            <a:ahLst/>
            <a:cxnLst/>
            <a:rect r="r" b="b" t="t" l="l"/>
            <a:pathLst>
              <a:path h="9567398" w="16495514">
                <a:moveTo>
                  <a:pt x="0" y="0"/>
                </a:moveTo>
                <a:lnTo>
                  <a:pt x="16495514" y="0"/>
                </a:lnTo>
                <a:lnTo>
                  <a:pt x="16495514" y="9567398"/>
                </a:lnTo>
                <a:lnTo>
                  <a:pt x="0" y="9567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494" y="6023591"/>
            <a:ext cx="22040613" cy="3957331"/>
          </a:xfrm>
          <a:custGeom>
            <a:avLst/>
            <a:gdLst/>
            <a:ahLst/>
            <a:cxnLst/>
            <a:rect r="r" b="b" t="t" l="l"/>
            <a:pathLst>
              <a:path h="3957331" w="22040613">
                <a:moveTo>
                  <a:pt x="0" y="0"/>
                </a:moveTo>
                <a:lnTo>
                  <a:pt x="22040614" y="0"/>
                </a:lnTo>
                <a:lnTo>
                  <a:pt x="22040614" y="3957331"/>
                </a:lnTo>
                <a:lnTo>
                  <a:pt x="0" y="395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19978" y="9791037"/>
            <a:ext cx="19327956" cy="2908838"/>
            <a:chOff x="0" y="0"/>
            <a:chExt cx="5090491" cy="7661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90490" cy="766114"/>
            </a:xfrm>
            <a:custGeom>
              <a:avLst/>
              <a:gdLst/>
              <a:ahLst/>
              <a:cxnLst/>
              <a:rect r="r" b="b" t="t" l="l"/>
              <a:pathLst>
                <a:path h="766114" w="5090490">
                  <a:moveTo>
                    <a:pt x="20428" y="0"/>
                  </a:moveTo>
                  <a:lnTo>
                    <a:pt x="5070062" y="0"/>
                  </a:lnTo>
                  <a:cubicBezTo>
                    <a:pt x="5081344" y="0"/>
                    <a:pt x="5090490" y="9146"/>
                    <a:pt x="5090490" y="20428"/>
                  </a:cubicBezTo>
                  <a:lnTo>
                    <a:pt x="5090490" y="745685"/>
                  </a:lnTo>
                  <a:cubicBezTo>
                    <a:pt x="5090490" y="756968"/>
                    <a:pt x="5081344" y="766114"/>
                    <a:pt x="5070062" y="766114"/>
                  </a:cubicBezTo>
                  <a:lnTo>
                    <a:pt x="20428" y="766114"/>
                  </a:lnTo>
                  <a:cubicBezTo>
                    <a:pt x="9146" y="766114"/>
                    <a:pt x="0" y="756968"/>
                    <a:pt x="0" y="745685"/>
                  </a:cubicBezTo>
                  <a:lnTo>
                    <a:pt x="0" y="20428"/>
                  </a:lnTo>
                  <a:cubicBezTo>
                    <a:pt x="0" y="9146"/>
                    <a:pt x="9146" y="0"/>
                    <a:pt x="20428" y="0"/>
                  </a:cubicBezTo>
                  <a:close/>
                </a:path>
              </a:pathLst>
            </a:custGeom>
            <a:solidFill>
              <a:srgbClr val="ADC1C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90491" cy="804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95742" y="499185"/>
            <a:ext cx="3954247" cy="3885047"/>
          </a:xfrm>
          <a:custGeom>
            <a:avLst/>
            <a:gdLst/>
            <a:ahLst/>
            <a:cxnLst/>
            <a:rect r="r" b="b" t="t" l="l"/>
            <a:pathLst>
              <a:path h="3885047" w="3954247">
                <a:moveTo>
                  <a:pt x="0" y="0"/>
                </a:moveTo>
                <a:lnTo>
                  <a:pt x="3954246" y="0"/>
                </a:lnTo>
                <a:lnTo>
                  <a:pt x="3954246" y="3885047"/>
                </a:lnTo>
                <a:lnTo>
                  <a:pt x="0" y="3885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1188">
            <a:off x="4591765" y="1304437"/>
            <a:ext cx="8250773" cy="6837828"/>
          </a:xfrm>
          <a:custGeom>
            <a:avLst/>
            <a:gdLst/>
            <a:ahLst/>
            <a:cxnLst/>
            <a:rect r="r" b="b" t="t" l="l"/>
            <a:pathLst>
              <a:path h="6837828" w="8250773">
                <a:moveTo>
                  <a:pt x="0" y="0"/>
                </a:moveTo>
                <a:lnTo>
                  <a:pt x="8250773" y="0"/>
                </a:lnTo>
                <a:lnTo>
                  <a:pt x="8250773" y="6837828"/>
                </a:lnTo>
                <a:lnTo>
                  <a:pt x="0" y="6837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87245" y="3126166"/>
            <a:ext cx="2071668" cy="1806379"/>
          </a:xfrm>
          <a:custGeom>
            <a:avLst/>
            <a:gdLst/>
            <a:ahLst/>
            <a:cxnLst/>
            <a:rect r="r" b="b" t="t" l="l"/>
            <a:pathLst>
              <a:path h="1806379" w="2071668">
                <a:moveTo>
                  <a:pt x="0" y="0"/>
                </a:moveTo>
                <a:lnTo>
                  <a:pt x="2071668" y="0"/>
                </a:lnTo>
                <a:lnTo>
                  <a:pt x="2071668" y="1806379"/>
                </a:lnTo>
                <a:lnTo>
                  <a:pt x="0" y="1806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2499" t="-529256" r="0" b="-12891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71188">
            <a:off x="4410712" y="3219960"/>
            <a:ext cx="8713271" cy="427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46"/>
              </a:lnSpc>
            </a:pPr>
            <a:r>
              <a:rPr lang="en-US" sz="18878">
                <a:solidFill>
                  <a:srgbClr val="323232"/>
                </a:solidFill>
                <a:latin typeface="Balabeloo"/>
                <a:ea typeface="Balabeloo"/>
                <a:cs typeface="Balabeloo"/>
                <a:sym typeface="Balabeloo"/>
              </a:rPr>
              <a:t>THANK YOU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1469918">
            <a:off x="2864781" y="5050314"/>
            <a:ext cx="1314152" cy="1145867"/>
          </a:xfrm>
          <a:custGeom>
            <a:avLst/>
            <a:gdLst/>
            <a:ahLst/>
            <a:cxnLst/>
            <a:rect r="r" b="b" t="t" l="l"/>
            <a:pathLst>
              <a:path h="1145867" w="1314152">
                <a:moveTo>
                  <a:pt x="0" y="0"/>
                </a:moveTo>
                <a:lnTo>
                  <a:pt x="1314151" y="0"/>
                </a:lnTo>
                <a:lnTo>
                  <a:pt x="1314151" y="1145866"/>
                </a:lnTo>
                <a:lnTo>
                  <a:pt x="0" y="1145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2499" t="-529256" r="0" b="-12891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43133" y="-1621757"/>
            <a:ext cx="3825603" cy="3243515"/>
          </a:xfrm>
          <a:custGeom>
            <a:avLst/>
            <a:gdLst/>
            <a:ahLst/>
            <a:cxnLst/>
            <a:rect r="r" b="b" t="t" l="l"/>
            <a:pathLst>
              <a:path h="3243515" w="3825603">
                <a:moveTo>
                  <a:pt x="0" y="0"/>
                </a:moveTo>
                <a:lnTo>
                  <a:pt x="3825604" y="0"/>
                </a:lnTo>
                <a:lnTo>
                  <a:pt x="3825604" y="3243514"/>
                </a:lnTo>
                <a:lnTo>
                  <a:pt x="0" y="32435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45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875824" y="8954657"/>
            <a:ext cx="3142896" cy="2664686"/>
          </a:xfrm>
          <a:custGeom>
            <a:avLst/>
            <a:gdLst/>
            <a:ahLst/>
            <a:cxnLst/>
            <a:rect r="r" b="b" t="t" l="l"/>
            <a:pathLst>
              <a:path h="2664686" w="3142896">
                <a:moveTo>
                  <a:pt x="0" y="0"/>
                </a:moveTo>
                <a:lnTo>
                  <a:pt x="3142896" y="0"/>
                </a:lnTo>
                <a:lnTo>
                  <a:pt x="3142896" y="2664686"/>
                </a:lnTo>
                <a:lnTo>
                  <a:pt x="0" y="26646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45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581393" y="5854128"/>
            <a:ext cx="2805952" cy="2379010"/>
          </a:xfrm>
          <a:custGeom>
            <a:avLst/>
            <a:gdLst/>
            <a:ahLst/>
            <a:cxnLst/>
            <a:rect r="r" b="b" t="t" l="l"/>
            <a:pathLst>
              <a:path h="2379010" w="2805952">
                <a:moveTo>
                  <a:pt x="0" y="0"/>
                </a:moveTo>
                <a:lnTo>
                  <a:pt x="2805952" y="0"/>
                </a:lnTo>
                <a:lnTo>
                  <a:pt x="2805952" y="2379009"/>
                </a:lnTo>
                <a:lnTo>
                  <a:pt x="0" y="23790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45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519978" y="-789765"/>
            <a:ext cx="3040536" cy="2577900"/>
          </a:xfrm>
          <a:custGeom>
            <a:avLst/>
            <a:gdLst/>
            <a:ahLst/>
            <a:cxnLst/>
            <a:rect r="r" b="b" t="t" l="l"/>
            <a:pathLst>
              <a:path h="2577900" w="3040536">
                <a:moveTo>
                  <a:pt x="0" y="0"/>
                </a:moveTo>
                <a:lnTo>
                  <a:pt x="3040536" y="0"/>
                </a:lnTo>
                <a:lnTo>
                  <a:pt x="3040536" y="2577900"/>
                </a:lnTo>
                <a:lnTo>
                  <a:pt x="0" y="2577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45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49479">
            <a:off x="9326865" y="-474172"/>
            <a:ext cx="2240813" cy="1848330"/>
          </a:xfrm>
          <a:custGeom>
            <a:avLst/>
            <a:gdLst/>
            <a:ahLst/>
            <a:cxnLst/>
            <a:rect r="r" b="b" t="t" l="l"/>
            <a:pathLst>
              <a:path h="1848330" w="2240813">
                <a:moveTo>
                  <a:pt x="0" y="0"/>
                </a:moveTo>
                <a:lnTo>
                  <a:pt x="2240813" y="0"/>
                </a:lnTo>
                <a:lnTo>
                  <a:pt x="2240813" y="1848331"/>
                </a:lnTo>
                <a:lnTo>
                  <a:pt x="0" y="1848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8367" t="-268183" r="0" b="-15715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39169">
            <a:off x="8035076" y="-476858"/>
            <a:ext cx="2240813" cy="1848330"/>
          </a:xfrm>
          <a:custGeom>
            <a:avLst/>
            <a:gdLst/>
            <a:ahLst/>
            <a:cxnLst/>
            <a:rect r="r" b="b" t="t" l="l"/>
            <a:pathLst>
              <a:path h="1848330" w="2240813">
                <a:moveTo>
                  <a:pt x="0" y="0"/>
                </a:moveTo>
                <a:lnTo>
                  <a:pt x="2240813" y="0"/>
                </a:lnTo>
                <a:lnTo>
                  <a:pt x="2240813" y="1848330"/>
                </a:lnTo>
                <a:lnTo>
                  <a:pt x="0" y="1848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8367" t="-268183" r="0" b="-15715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469918">
            <a:off x="12888321" y="2662599"/>
            <a:ext cx="1314152" cy="1145867"/>
          </a:xfrm>
          <a:custGeom>
            <a:avLst/>
            <a:gdLst/>
            <a:ahLst/>
            <a:cxnLst/>
            <a:rect r="r" b="b" t="t" l="l"/>
            <a:pathLst>
              <a:path h="1145867" w="1314152">
                <a:moveTo>
                  <a:pt x="0" y="0"/>
                </a:moveTo>
                <a:lnTo>
                  <a:pt x="1314152" y="0"/>
                </a:lnTo>
                <a:lnTo>
                  <a:pt x="1314152" y="1145867"/>
                </a:lnTo>
                <a:lnTo>
                  <a:pt x="0" y="1145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2499" t="-529256" r="0" b="-12891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3312">
            <a:off x="13226950" y="2863756"/>
            <a:ext cx="2240813" cy="1848330"/>
          </a:xfrm>
          <a:custGeom>
            <a:avLst/>
            <a:gdLst/>
            <a:ahLst/>
            <a:cxnLst/>
            <a:rect r="r" b="b" t="t" l="l"/>
            <a:pathLst>
              <a:path h="1848330" w="2240813">
                <a:moveTo>
                  <a:pt x="0" y="0"/>
                </a:moveTo>
                <a:lnTo>
                  <a:pt x="2240813" y="0"/>
                </a:lnTo>
                <a:lnTo>
                  <a:pt x="2240813" y="1848331"/>
                </a:lnTo>
                <a:lnTo>
                  <a:pt x="0" y="1848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8367" t="-268183" r="0" b="-15715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556295" y="6573899"/>
            <a:ext cx="5112441" cy="4141077"/>
          </a:xfrm>
          <a:custGeom>
            <a:avLst/>
            <a:gdLst/>
            <a:ahLst/>
            <a:cxnLst/>
            <a:rect r="r" b="b" t="t" l="l"/>
            <a:pathLst>
              <a:path h="4141077" w="5112441">
                <a:moveTo>
                  <a:pt x="0" y="0"/>
                </a:moveTo>
                <a:lnTo>
                  <a:pt x="5112442" y="0"/>
                </a:lnTo>
                <a:lnTo>
                  <a:pt x="5112442" y="4141077"/>
                </a:lnTo>
                <a:lnTo>
                  <a:pt x="0" y="41410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51073" y="6864746"/>
            <a:ext cx="6295028" cy="4380711"/>
          </a:xfrm>
          <a:custGeom>
            <a:avLst/>
            <a:gdLst/>
            <a:ahLst/>
            <a:cxnLst/>
            <a:rect r="r" b="b" t="t" l="l"/>
            <a:pathLst>
              <a:path h="4380711" w="6295028">
                <a:moveTo>
                  <a:pt x="0" y="0"/>
                </a:moveTo>
                <a:lnTo>
                  <a:pt x="6295028" y="0"/>
                </a:lnTo>
                <a:lnTo>
                  <a:pt x="6295028" y="4380710"/>
                </a:lnTo>
                <a:lnTo>
                  <a:pt x="0" y="4380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00" t="-1253" r="0" b="-543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533725" y="4206280"/>
            <a:ext cx="3725575" cy="2342455"/>
          </a:xfrm>
          <a:custGeom>
            <a:avLst/>
            <a:gdLst/>
            <a:ahLst/>
            <a:cxnLst/>
            <a:rect r="r" b="b" t="t" l="l"/>
            <a:pathLst>
              <a:path h="2342455" w="3725575">
                <a:moveTo>
                  <a:pt x="0" y="0"/>
                </a:moveTo>
                <a:lnTo>
                  <a:pt x="3725575" y="0"/>
                </a:lnTo>
                <a:lnTo>
                  <a:pt x="3725575" y="2342455"/>
                </a:lnTo>
                <a:lnTo>
                  <a:pt x="0" y="23424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6075" y="1864639"/>
            <a:ext cx="17265670" cy="7923744"/>
            <a:chOff x="0" y="0"/>
            <a:chExt cx="4547337" cy="2086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7337" cy="2086912"/>
            </a:xfrm>
            <a:custGeom>
              <a:avLst/>
              <a:gdLst/>
              <a:ahLst/>
              <a:cxnLst/>
              <a:rect r="r" b="b" t="t" l="l"/>
              <a:pathLst>
                <a:path h="2086912" w="4547337">
                  <a:moveTo>
                    <a:pt x="22868" y="0"/>
                  </a:moveTo>
                  <a:lnTo>
                    <a:pt x="4524468" y="0"/>
                  </a:lnTo>
                  <a:cubicBezTo>
                    <a:pt x="4530534" y="0"/>
                    <a:pt x="4536350" y="2409"/>
                    <a:pt x="4540639" y="6698"/>
                  </a:cubicBezTo>
                  <a:cubicBezTo>
                    <a:pt x="4544928" y="10987"/>
                    <a:pt x="4547337" y="16803"/>
                    <a:pt x="4547337" y="22868"/>
                  </a:cubicBezTo>
                  <a:lnTo>
                    <a:pt x="4547337" y="2064044"/>
                  </a:lnTo>
                  <a:cubicBezTo>
                    <a:pt x="4547337" y="2070109"/>
                    <a:pt x="4544928" y="2075925"/>
                    <a:pt x="4540639" y="2080214"/>
                  </a:cubicBezTo>
                  <a:cubicBezTo>
                    <a:pt x="4536350" y="2084503"/>
                    <a:pt x="4530534" y="2086912"/>
                    <a:pt x="4524468" y="2086912"/>
                  </a:cubicBezTo>
                  <a:lnTo>
                    <a:pt x="22868" y="2086912"/>
                  </a:lnTo>
                  <a:cubicBezTo>
                    <a:pt x="16803" y="2086912"/>
                    <a:pt x="10987" y="2084503"/>
                    <a:pt x="6698" y="2080214"/>
                  </a:cubicBezTo>
                  <a:cubicBezTo>
                    <a:pt x="2409" y="2075925"/>
                    <a:pt x="0" y="2070109"/>
                    <a:pt x="0" y="2064044"/>
                  </a:cubicBezTo>
                  <a:lnTo>
                    <a:pt x="0" y="22868"/>
                  </a:lnTo>
                  <a:cubicBezTo>
                    <a:pt x="0" y="16803"/>
                    <a:pt x="2409" y="10987"/>
                    <a:pt x="6698" y="6698"/>
                  </a:cubicBezTo>
                  <a:cubicBezTo>
                    <a:pt x="10987" y="2409"/>
                    <a:pt x="16803" y="0"/>
                    <a:pt x="228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7337" cy="212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>
            <a:hlinkClick r:id="rId3" tooltip="https://www.cntraveller.in/story/aqi-under-30-12-cities-in-india-with-the-lowest-aqi-right-now/"/>
          </p:cNvPr>
          <p:cNvSpPr/>
          <p:nvPr/>
        </p:nvSpPr>
        <p:spPr>
          <a:xfrm flipH="false" flipV="false" rot="0">
            <a:off x="2432391" y="9139940"/>
            <a:ext cx="1541461" cy="544961"/>
          </a:xfrm>
          <a:custGeom>
            <a:avLst/>
            <a:gdLst/>
            <a:ahLst/>
            <a:cxnLst/>
            <a:rect r="r" b="b" t="t" l="l"/>
            <a:pathLst>
              <a:path h="544961" w="1541461">
                <a:moveTo>
                  <a:pt x="0" y="0"/>
                </a:moveTo>
                <a:lnTo>
                  <a:pt x="1541461" y="0"/>
                </a:lnTo>
                <a:lnTo>
                  <a:pt x="1541461" y="544961"/>
                </a:lnTo>
                <a:lnTo>
                  <a:pt x="0" y="544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580287"/>
            <a:ext cx="7182046" cy="4789172"/>
            <a:chOff x="0" y="0"/>
            <a:chExt cx="9576061" cy="63855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551541" y="0"/>
              <a:ext cx="4024520" cy="3072168"/>
            </a:xfrm>
            <a:custGeom>
              <a:avLst/>
              <a:gdLst/>
              <a:ahLst/>
              <a:cxnLst/>
              <a:rect r="r" b="b" t="t" l="l"/>
              <a:pathLst>
                <a:path h="3072168" w="4024520">
                  <a:moveTo>
                    <a:pt x="0" y="0"/>
                  </a:moveTo>
                  <a:lnTo>
                    <a:pt x="4024520" y="0"/>
                  </a:lnTo>
                  <a:lnTo>
                    <a:pt x="4024520" y="3072168"/>
                  </a:lnTo>
                  <a:lnTo>
                    <a:pt x="0" y="3072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9879" r="-321141" b="-11797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751424" y="3845426"/>
              <a:ext cx="3624755" cy="2540137"/>
            </a:xfrm>
            <a:custGeom>
              <a:avLst/>
              <a:gdLst/>
              <a:ahLst/>
              <a:cxnLst/>
              <a:rect r="r" b="b" t="t" l="l"/>
              <a:pathLst>
                <a:path h="2540137" w="3624755">
                  <a:moveTo>
                    <a:pt x="0" y="0"/>
                  </a:moveTo>
                  <a:lnTo>
                    <a:pt x="3624754" y="0"/>
                  </a:lnTo>
                  <a:lnTo>
                    <a:pt x="3624754" y="2540136"/>
                  </a:lnTo>
                  <a:lnTo>
                    <a:pt x="0" y="2540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0824" t="-35201" r="0" b="-10545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9790" y="3708075"/>
              <a:ext cx="3321802" cy="2677487"/>
            </a:xfrm>
            <a:custGeom>
              <a:avLst/>
              <a:gdLst/>
              <a:ahLst/>
              <a:cxnLst/>
              <a:rect r="r" b="b" t="t" l="l"/>
              <a:pathLst>
                <a:path h="2677487" w="3321802">
                  <a:moveTo>
                    <a:pt x="0" y="0"/>
                  </a:moveTo>
                  <a:lnTo>
                    <a:pt x="3321801" y="0"/>
                  </a:lnTo>
                  <a:lnTo>
                    <a:pt x="3321801" y="2677487"/>
                  </a:lnTo>
                  <a:lnTo>
                    <a:pt x="0" y="2677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7847" t="-141218" r="-12594" b="-2577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839330" y="1536084"/>
              <a:ext cx="2012260" cy="2900925"/>
            </a:xfrm>
            <a:custGeom>
              <a:avLst/>
              <a:gdLst/>
              <a:ahLst/>
              <a:cxnLst/>
              <a:rect r="r" b="b" t="t" l="l"/>
              <a:pathLst>
                <a:path h="2900925" w="2012260">
                  <a:moveTo>
                    <a:pt x="0" y="0"/>
                  </a:moveTo>
                  <a:lnTo>
                    <a:pt x="2012260" y="0"/>
                  </a:lnTo>
                  <a:lnTo>
                    <a:pt x="2012260" y="2900925"/>
                  </a:lnTo>
                  <a:lnTo>
                    <a:pt x="0" y="2900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25485" t="-34774" r="-378193" b="-12578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81591" cy="3072168"/>
            </a:xfrm>
            <a:custGeom>
              <a:avLst/>
              <a:gdLst/>
              <a:ahLst/>
              <a:cxnLst/>
              <a:rect r="r" b="b" t="t" l="l"/>
              <a:pathLst>
                <a:path h="3072168" w="3481591">
                  <a:moveTo>
                    <a:pt x="0" y="0"/>
                  </a:moveTo>
                  <a:lnTo>
                    <a:pt x="3481591" y="0"/>
                  </a:lnTo>
                  <a:lnTo>
                    <a:pt x="3481591" y="3072168"/>
                  </a:lnTo>
                  <a:lnTo>
                    <a:pt x="0" y="3072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426" r="0" b="-15103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886290" y="2323232"/>
            <a:ext cx="5506512" cy="7144261"/>
          </a:xfrm>
          <a:custGeom>
            <a:avLst/>
            <a:gdLst/>
            <a:ahLst/>
            <a:cxnLst/>
            <a:rect r="r" b="b" t="t" l="l"/>
            <a:pathLst>
              <a:path h="7144261" w="5506512">
                <a:moveTo>
                  <a:pt x="0" y="0"/>
                </a:moveTo>
                <a:lnTo>
                  <a:pt x="5506512" y="0"/>
                </a:lnTo>
                <a:lnTo>
                  <a:pt x="5506512" y="7144260"/>
                </a:lnTo>
                <a:lnTo>
                  <a:pt x="0" y="7144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83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208932"/>
            <a:ext cx="5575086" cy="7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4"/>
              </a:lnSpc>
              <a:spcBef>
                <a:spcPct val="0"/>
              </a:spcBef>
            </a:pPr>
            <a:r>
              <a:rPr lang="en-US" sz="3946" b="true">
                <a:solidFill>
                  <a:srgbClr val="1800AD"/>
                </a:solidFill>
                <a:latin typeface="Poppins Bold"/>
                <a:ea typeface="Poppins Bold"/>
                <a:cs typeface="Poppins Bold"/>
                <a:sym typeface="Poppins Bold"/>
              </a:rPr>
              <a:t>Factors Affecting AQI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73748" y="460342"/>
            <a:ext cx="6245042" cy="103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7"/>
              </a:lnSpc>
              <a:spcBef>
                <a:spcPct val="0"/>
              </a:spcBef>
            </a:pPr>
            <a:r>
              <a:rPr lang="en-US" sz="6133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AQI</a:t>
            </a:r>
            <a:r>
              <a:rPr lang="en-US" sz="6133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 and </a:t>
            </a:r>
            <a:r>
              <a:rPr lang="en-US" sz="6133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Factors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270662"/>
            <a:ext cx="1257609" cy="46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476" b="true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2476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ource: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96369"/>
            <a:ext cx="16230600" cy="7814064"/>
            <a:chOff x="0" y="0"/>
            <a:chExt cx="4274726" cy="2058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058025"/>
            </a:xfrm>
            <a:custGeom>
              <a:avLst/>
              <a:gdLst/>
              <a:ahLst/>
              <a:cxnLst/>
              <a:rect r="r" b="b" t="t" l="l"/>
              <a:pathLst>
                <a:path h="205802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33698"/>
                  </a:lnTo>
                  <a:cubicBezTo>
                    <a:pt x="4274726" y="2047134"/>
                    <a:pt x="4263834" y="2058025"/>
                    <a:pt x="4250399" y="2058025"/>
                  </a:cubicBezTo>
                  <a:lnTo>
                    <a:pt x="24327" y="2058025"/>
                  </a:lnTo>
                  <a:cubicBezTo>
                    <a:pt x="10891" y="2058025"/>
                    <a:pt x="0" y="2047134"/>
                    <a:pt x="0" y="203369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09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52085" y="2225127"/>
            <a:ext cx="2946814" cy="5836746"/>
          </a:xfrm>
          <a:custGeom>
            <a:avLst/>
            <a:gdLst/>
            <a:ahLst/>
            <a:cxnLst/>
            <a:rect r="r" b="b" t="t" l="l"/>
            <a:pathLst>
              <a:path h="5836746" w="2946814">
                <a:moveTo>
                  <a:pt x="0" y="0"/>
                </a:moveTo>
                <a:lnTo>
                  <a:pt x="2946815" y="0"/>
                </a:lnTo>
                <a:lnTo>
                  <a:pt x="2946815" y="5836746"/>
                </a:lnTo>
                <a:lnTo>
                  <a:pt x="0" y="5836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178" t="0" r="-20404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225127"/>
            <a:ext cx="2789130" cy="5836746"/>
          </a:xfrm>
          <a:custGeom>
            <a:avLst/>
            <a:gdLst/>
            <a:ahLst/>
            <a:cxnLst/>
            <a:rect r="r" b="b" t="t" l="l"/>
            <a:pathLst>
              <a:path h="5836746" w="2789130">
                <a:moveTo>
                  <a:pt x="0" y="0"/>
                </a:moveTo>
                <a:lnTo>
                  <a:pt x="2789130" y="0"/>
                </a:lnTo>
                <a:lnTo>
                  <a:pt x="2789130" y="5836746"/>
                </a:lnTo>
                <a:lnTo>
                  <a:pt x="0" y="5836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635" t="-14728" r="-206767" b="-1622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6701" y="3213627"/>
            <a:ext cx="6433371" cy="447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3"/>
              </a:lnSpc>
            </a:pPr>
            <a:r>
              <a:rPr lang="en-US" sz="362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Agencies</a:t>
            </a:r>
          </a:p>
          <a:p>
            <a:pPr algn="l" marL="782446" indent="-391223" lvl="1">
              <a:lnSpc>
                <a:spcPts val="5073"/>
              </a:lnSpc>
              <a:buFont typeface="Arial"/>
              <a:buChar char="•"/>
            </a:pPr>
            <a:r>
              <a:rPr lang="en-US" b="true" sz="3624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CPCB (Central Pollution Control Board)</a:t>
            </a:r>
          </a:p>
          <a:p>
            <a:pPr algn="l" marL="782446" indent="-391223" lvl="1">
              <a:lnSpc>
                <a:spcPts val="5073"/>
              </a:lnSpc>
              <a:buFont typeface="Arial"/>
              <a:buChar char="•"/>
            </a:pPr>
            <a:r>
              <a:rPr lang="en-US" b="true" sz="3624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SPCBs (State Boards)</a:t>
            </a:r>
          </a:p>
          <a:p>
            <a:pPr algn="l">
              <a:lnSpc>
                <a:spcPts val="5073"/>
              </a:lnSpc>
            </a:pPr>
            <a:r>
              <a:rPr lang="en-US" sz="362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AQI Apps</a:t>
            </a:r>
          </a:p>
          <a:p>
            <a:pPr algn="l" marL="782446" indent="-391223" lvl="1">
              <a:lnSpc>
                <a:spcPts val="5073"/>
              </a:lnSpc>
              <a:buFont typeface="Arial"/>
              <a:buChar char="•"/>
            </a:pPr>
            <a:r>
              <a:rPr lang="en-US" b="true" sz="3624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SAMEER</a:t>
            </a:r>
          </a:p>
          <a:p>
            <a:pPr algn="l" marL="782446" indent="-391223" lvl="1">
              <a:lnSpc>
                <a:spcPts val="507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24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AirVisual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23826" y="346894"/>
            <a:ext cx="11658019" cy="102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2"/>
              </a:lnSpc>
              <a:spcBef>
                <a:spcPct val="0"/>
              </a:spcBef>
            </a:pPr>
            <a:r>
              <a:rPr lang="en-US" sz="6044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AQI Ev</a:t>
            </a:r>
            <a:r>
              <a:rPr lang="en-US" sz="6044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aluation</a:t>
            </a:r>
            <a:r>
              <a:rPr lang="en-US" sz="604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 A</a:t>
            </a:r>
            <a:r>
              <a:rPr lang="en-US" sz="604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ge</a:t>
            </a:r>
            <a:r>
              <a:rPr lang="en-US" sz="604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n</a:t>
            </a:r>
            <a:r>
              <a:rPr lang="en-US" sz="604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cie</a:t>
            </a:r>
            <a:r>
              <a:rPr lang="en-US" sz="604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95733" y="8322871"/>
            <a:ext cx="3259519" cy="92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3"/>
              </a:lnSpc>
              <a:spcBef>
                <a:spcPct val="0"/>
              </a:spcBef>
            </a:pPr>
            <a:r>
              <a:rPr lang="en-US" sz="2674">
                <a:solidFill>
                  <a:srgbClr val="1800AD"/>
                </a:solidFill>
                <a:latin typeface="Rowdies"/>
                <a:ea typeface="Rowdies"/>
                <a:cs typeface="Rowdies"/>
                <a:sym typeface="Rowdies"/>
              </a:rPr>
              <a:t>SAMEER App interface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71817" y="8322871"/>
            <a:ext cx="3333496" cy="94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1800AD"/>
                </a:solidFill>
                <a:latin typeface="Rowdies"/>
                <a:ea typeface="Rowdies"/>
                <a:cs typeface="Rowdies"/>
                <a:sym typeface="Rowdies"/>
              </a:rPr>
              <a:t>AirVisual App interface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24991" y="5875565"/>
            <a:ext cx="5993567" cy="3382735"/>
            <a:chOff x="0" y="0"/>
            <a:chExt cx="1578553" cy="890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553" cy="890926"/>
            </a:xfrm>
            <a:custGeom>
              <a:avLst/>
              <a:gdLst/>
              <a:ahLst/>
              <a:cxnLst/>
              <a:rect r="r" b="b" t="t" l="l"/>
              <a:pathLst>
                <a:path h="890926" w="1578553">
                  <a:moveTo>
                    <a:pt x="65877" y="0"/>
                  </a:moveTo>
                  <a:lnTo>
                    <a:pt x="1512676" y="0"/>
                  </a:lnTo>
                  <a:cubicBezTo>
                    <a:pt x="1530147" y="0"/>
                    <a:pt x="1546903" y="6941"/>
                    <a:pt x="1559258" y="19295"/>
                  </a:cubicBezTo>
                  <a:cubicBezTo>
                    <a:pt x="1571612" y="31649"/>
                    <a:pt x="1578553" y="48405"/>
                    <a:pt x="1578553" y="65877"/>
                  </a:cubicBezTo>
                  <a:lnTo>
                    <a:pt x="1578553" y="825049"/>
                  </a:lnTo>
                  <a:cubicBezTo>
                    <a:pt x="1578553" y="842521"/>
                    <a:pt x="1571612" y="859277"/>
                    <a:pt x="1559258" y="871631"/>
                  </a:cubicBezTo>
                  <a:cubicBezTo>
                    <a:pt x="1546903" y="883986"/>
                    <a:pt x="1530147" y="890926"/>
                    <a:pt x="1512676" y="890926"/>
                  </a:cubicBezTo>
                  <a:lnTo>
                    <a:pt x="65877" y="890926"/>
                  </a:lnTo>
                  <a:cubicBezTo>
                    <a:pt x="48405" y="890926"/>
                    <a:pt x="31649" y="883986"/>
                    <a:pt x="19295" y="871631"/>
                  </a:cubicBezTo>
                  <a:cubicBezTo>
                    <a:pt x="6941" y="859277"/>
                    <a:pt x="0" y="842521"/>
                    <a:pt x="0" y="825049"/>
                  </a:cubicBezTo>
                  <a:lnTo>
                    <a:pt x="0" y="65877"/>
                  </a:lnTo>
                  <a:cubicBezTo>
                    <a:pt x="0" y="48405"/>
                    <a:pt x="6941" y="31649"/>
                    <a:pt x="19295" y="19295"/>
                  </a:cubicBezTo>
                  <a:cubicBezTo>
                    <a:pt x="31649" y="6941"/>
                    <a:pt x="48405" y="0"/>
                    <a:pt x="658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8553" cy="92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42653" y="1760765"/>
            <a:ext cx="5686739" cy="3575349"/>
            <a:chOff x="0" y="0"/>
            <a:chExt cx="1417054" cy="890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7054" cy="890926"/>
            </a:xfrm>
            <a:custGeom>
              <a:avLst/>
              <a:gdLst/>
              <a:ahLst/>
              <a:cxnLst/>
              <a:rect r="r" b="b" t="t" l="l"/>
              <a:pathLst>
                <a:path h="890926" w="1417054">
                  <a:moveTo>
                    <a:pt x="69431" y="0"/>
                  </a:moveTo>
                  <a:lnTo>
                    <a:pt x="1347623" y="0"/>
                  </a:lnTo>
                  <a:cubicBezTo>
                    <a:pt x="1366037" y="0"/>
                    <a:pt x="1383698" y="7315"/>
                    <a:pt x="1396719" y="20336"/>
                  </a:cubicBezTo>
                  <a:cubicBezTo>
                    <a:pt x="1409739" y="33357"/>
                    <a:pt x="1417054" y="51017"/>
                    <a:pt x="1417054" y="69431"/>
                  </a:cubicBezTo>
                  <a:lnTo>
                    <a:pt x="1417054" y="821495"/>
                  </a:lnTo>
                  <a:cubicBezTo>
                    <a:pt x="1417054" y="839909"/>
                    <a:pt x="1409739" y="857569"/>
                    <a:pt x="1396719" y="870590"/>
                  </a:cubicBezTo>
                  <a:cubicBezTo>
                    <a:pt x="1383698" y="883611"/>
                    <a:pt x="1366037" y="890926"/>
                    <a:pt x="1347623" y="890926"/>
                  </a:cubicBezTo>
                  <a:lnTo>
                    <a:pt x="69431" y="890926"/>
                  </a:lnTo>
                  <a:cubicBezTo>
                    <a:pt x="51017" y="890926"/>
                    <a:pt x="33357" y="883611"/>
                    <a:pt x="20336" y="870590"/>
                  </a:cubicBezTo>
                  <a:cubicBezTo>
                    <a:pt x="7315" y="857569"/>
                    <a:pt x="0" y="839909"/>
                    <a:pt x="0" y="821495"/>
                  </a:cubicBezTo>
                  <a:lnTo>
                    <a:pt x="0" y="69431"/>
                  </a:lnTo>
                  <a:cubicBezTo>
                    <a:pt x="0" y="51017"/>
                    <a:pt x="7315" y="33357"/>
                    <a:pt x="20336" y="20336"/>
                  </a:cubicBezTo>
                  <a:cubicBezTo>
                    <a:pt x="33357" y="7315"/>
                    <a:pt x="51017" y="0"/>
                    <a:pt x="694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7054" cy="929026"/>
            </a:xfrm>
            <a:prstGeom prst="rect">
              <a:avLst/>
            </a:prstGeom>
          </p:spPr>
          <p:txBody>
            <a:bodyPr anchor="ctr" rtlCol="false" tIns="53693" lIns="53693" bIns="53693" rIns="5369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163432" y="2242152"/>
            <a:ext cx="4045180" cy="1839794"/>
          </a:xfrm>
          <a:custGeom>
            <a:avLst/>
            <a:gdLst/>
            <a:ahLst/>
            <a:cxnLst/>
            <a:rect r="r" b="b" t="t" l="l"/>
            <a:pathLst>
              <a:path h="1839794" w="4045180">
                <a:moveTo>
                  <a:pt x="0" y="0"/>
                </a:moveTo>
                <a:lnTo>
                  <a:pt x="4045180" y="0"/>
                </a:lnTo>
                <a:lnTo>
                  <a:pt x="4045180" y="1839794"/>
                </a:lnTo>
                <a:lnTo>
                  <a:pt x="0" y="183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954" r="0" b="-2695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17887" y="4356620"/>
            <a:ext cx="4504357" cy="86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2"/>
              </a:lnSpc>
            </a:pPr>
            <a:r>
              <a:rPr lang="en-US" sz="295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Vehicle emissions</a:t>
            </a:r>
          </a:p>
          <a:p>
            <a:pPr algn="ctr">
              <a:lnSpc>
                <a:spcPts val="3462"/>
              </a:lnSpc>
            </a:pPr>
            <a:r>
              <a:rPr lang="en-US" sz="295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27%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117644" y="5875565"/>
            <a:ext cx="4269207" cy="3382735"/>
            <a:chOff x="0" y="0"/>
            <a:chExt cx="1124400" cy="8909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4400" cy="890926"/>
            </a:xfrm>
            <a:custGeom>
              <a:avLst/>
              <a:gdLst/>
              <a:ahLst/>
              <a:cxnLst/>
              <a:rect r="r" b="b" t="t" l="l"/>
              <a:pathLst>
                <a:path h="890926" w="1124400">
                  <a:moveTo>
                    <a:pt x="92485" y="0"/>
                  </a:moveTo>
                  <a:lnTo>
                    <a:pt x="1031915" y="0"/>
                  </a:lnTo>
                  <a:cubicBezTo>
                    <a:pt x="1056444" y="0"/>
                    <a:pt x="1079968" y="9744"/>
                    <a:pt x="1097312" y="27088"/>
                  </a:cubicBezTo>
                  <a:cubicBezTo>
                    <a:pt x="1114656" y="44433"/>
                    <a:pt x="1124400" y="67956"/>
                    <a:pt x="1124400" y="92485"/>
                  </a:cubicBezTo>
                  <a:lnTo>
                    <a:pt x="1124400" y="798441"/>
                  </a:lnTo>
                  <a:cubicBezTo>
                    <a:pt x="1124400" y="849519"/>
                    <a:pt x="1082993" y="890926"/>
                    <a:pt x="1031915" y="890926"/>
                  </a:cubicBezTo>
                  <a:lnTo>
                    <a:pt x="92485" y="890926"/>
                  </a:lnTo>
                  <a:cubicBezTo>
                    <a:pt x="41407" y="890926"/>
                    <a:pt x="0" y="849519"/>
                    <a:pt x="0" y="798441"/>
                  </a:cubicBezTo>
                  <a:lnTo>
                    <a:pt x="0" y="92485"/>
                  </a:lnTo>
                  <a:cubicBezTo>
                    <a:pt x="0" y="41407"/>
                    <a:pt x="41407" y="0"/>
                    <a:pt x="924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24400" cy="92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279625" y="6030000"/>
            <a:ext cx="1945244" cy="2067909"/>
          </a:xfrm>
          <a:custGeom>
            <a:avLst/>
            <a:gdLst/>
            <a:ahLst/>
            <a:cxnLst/>
            <a:rect r="r" b="b" t="t" l="l"/>
            <a:pathLst>
              <a:path h="2067909" w="1945244">
                <a:moveTo>
                  <a:pt x="0" y="0"/>
                </a:moveTo>
                <a:lnTo>
                  <a:pt x="1945245" y="0"/>
                </a:lnTo>
                <a:lnTo>
                  <a:pt x="1945245" y="2067910"/>
                </a:lnTo>
                <a:lnTo>
                  <a:pt x="0" y="2067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921" r="0" b="-1292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48153" y="8353533"/>
            <a:ext cx="4992797" cy="81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9"/>
              </a:lnSpc>
            </a:pPr>
            <a:r>
              <a:rPr lang="en-US" sz="2794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Biomass and waste</a:t>
            </a:r>
          </a:p>
          <a:p>
            <a:pPr algn="ctr">
              <a:lnSpc>
                <a:spcPts val="3269"/>
              </a:lnSpc>
            </a:pPr>
            <a:r>
              <a:rPr lang="en-US" sz="2794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1%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311543" y="6271213"/>
            <a:ext cx="2281273" cy="1585485"/>
          </a:xfrm>
          <a:custGeom>
            <a:avLst/>
            <a:gdLst/>
            <a:ahLst/>
            <a:cxnLst/>
            <a:rect r="r" b="b" t="t" l="l"/>
            <a:pathLst>
              <a:path h="1585485" w="2281273">
                <a:moveTo>
                  <a:pt x="0" y="0"/>
                </a:moveTo>
                <a:lnTo>
                  <a:pt x="2281273" y="0"/>
                </a:lnTo>
                <a:lnTo>
                  <a:pt x="2281273" y="1585484"/>
                </a:lnTo>
                <a:lnTo>
                  <a:pt x="0" y="158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>
            <a:hlinkClick r:id="rId7" tooltip="https://en.wikipedia.org/wiki/Air_pollution_in_India"/>
          </p:cNvPr>
          <p:cNvSpPr/>
          <p:nvPr/>
        </p:nvSpPr>
        <p:spPr>
          <a:xfrm flipH="false" flipV="false" rot="0">
            <a:off x="1849790" y="9627670"/>
            <a:ext cx="2774907" cy="413713"/>
          </a:xfrm>
          <a:custGeom>
            <a:avLst/>
            <a:gdLst/>
            <a:ahLst/>
            <a:cxnLst/>
            <a:rect r="r" b="b" t="t" l="l"/>
            <a:pathLst>
              <a:path h="413713" w="2774907">
                <a:moveTo>
                  <a:pt x="0" y="0"/>
                </a:moveTo>
                <a:lnTo>
                  <a:pt x="2774907" y="0"/>
                </a:lnTo>
                <a:lnTo>
                  <a:pt x="2774907" y="413714"/>
                </a:lnTo>
                <a:lnTo>
                  <a:pt x="0" y="413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24997" y="346894"/>
            <a:ext cx="13662169" cy="102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2"/>
              </a:lnSpc>
              <a:spcBef>
                <a:spcPct val="0"/>
              </a:spcBef>
            </a:pPr>
            <a:r>
              <a:rPr lang="en-US" sz="6044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Major Contributors</a:t>
            </a:r>
            <a:r>
              <a:rPr lang="en-US" sz="604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 to Air Pol</a:t>
            </a:r>
            <a:r>
              <a:rPr lang="en-US" sz="604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lution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541010" y="5789350"/>
            <a:ext cx="3392468" cy="3382735"/>
            <a:chOff x="0" y="0"/>
            <a:chExt cx="893490" cy="8909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3490" cy="890926"/>
            </a:xfrm>
            <a:custGeom>
              <a:avLst/>
              <a:gdLst/>
              <a:ahLst/>
              <a:cxnLst/>
              <a:rect r="r" b="b" t="t" l="l"/>
              <a:pathLst>
                <a:path h="890926" w="893490">
                  <a:moveTo>
                    <a:pt x="116387" y="0"/>
                  </a:moveTo>
                  <a:lnTo>
                    <a:pt x="777103" y="0"/>
                  </a:lnTo>
                  <a:cubicBezTo>
                    <a:pt x="807971" y="0"/>
                    <a:pt x="837574" y="12262"/>
                    <a:pt x="859401" y="34089"/>
                  </a:cubicBezTo>
                  <a:cubicBezTo>
                    <a:pt x="881227" y="55916"/>
                    <a:pt x="893490" y="85519"/>
                    <a:pt x="893490" y="116387"/>
                  </a:cubicBezTo>
                  <a:lnTo>
                    <a:pt x="893490" y="774539"/>
                  </a:lnTo>
                  <a:cubicBezTo>
                    <a:pt x="893490" y="805407"/>
                    <a:pt x="881227" y="835011"/>
                    <a:pt x="859401" y="856837"/>
                  </a:cubicBezTo>
                  <a:cubicBezTo>
                    <a:pt x="837574" y="878664"/>
                    <a:pt x="807971" y="890926"/>
                    <a:pt x="777103" y="890926"/>
                  </a:cubicBezTo>
                  <a:lnTo>
                    <a:pt x="116387" y="890926"/>
                  </a:lnTo>
                  <a:cubicBezTo>
                    <a:pt x="85519" y="890926"/>
                    <a:pt x="55916" y="878664"/>
                    <a:pt x="34089" y="856837"/>
                  </a:cubicBezTo>
                  <a:cubicBezTo>
                    <a:pt x="12262" y="835011"/>
                    <a:pt x="0" y="805407"/>
                    <a:pt x="0" y="774539"/>
                  </a:cubicBezTo>
                  <a:lnTo>
                    <a:pt x="0" y="116387"/>
                  </a:lnTo>
                  <a:cubicBezTo>
                    <a:pt x="0" y="85519"/>
                    <a:pt x="12262" y="55916"/>
                    <a:pt x="34089" y="34089"/>
                  </a:cubicBezTo>
                  <a:cubicBezTo>
                    <a:pt x="55916" y="12262"/>
                    <a:pt x="85519" y="0"/>
                    <a:pt x="1163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93490" cy="92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211019" y="5963707"/>
            <a:ext cx="2052450" cy="2055019"/>
          </a:xfrm>
          <a:custGeom>
            <a:avLst/>
            <a:gdLst/>
            <a:ahLst/>
            <a:cxnLst/>
            <a:rect r="r" b="b" t="t" l="l"/>
            <a:pathLst>
              <a:path h="2055019" w="2052450">
                <a:moveTo>
                  <a:pt x="0" y="0"/>
                </a:moveTo>
                <a:lnTo>
                  <a:pt x="2052450" y="0"/>
                </a:lnTo>
                <a:lnTo>
                  <a:pt x="2052450" y="2055019"/>
                </a:lnTo>
                <a:lnTo>
                  <a:pt x="0" y="2055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541010" y="1760765"/>
            <a:ext cx="3392468" cy="3479042"/>
            <a:chOff x="0" y="0"/>
            <a:chExt cx="893490" cy="9162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3490" cy="916291"/>
            </a:xfrm>
            <a:custGeom>
              <a:avLst/>
              <a:gdLst/>
              <a:ahLst/>
              <a:cxnLst/>
              <a:rect r="r" b="b" t="t" l="l"/>
              <a:pathLst>
                <a:path h="916291" w="893490">
                  <a:moveTo>
                    <a:pt x="116387" y="0"/>
                  </a:moveTo>
                  <a:lnTo>
                    <a:pt x="777103" y="0"/>
                  </a:lnTo>
                  <a:cubicBezTo>
                    <a:pt x="807971" y="0"/>
                    <a:pt x="837574" y="12262"/>
                    <a:pt x="859401" y="34089"/>
                  </a:cubicBezTo>
                  <a:cubicBezTo>
                    <a:pt x="881227" y="55916"/>
                    <a:pt x="893490" y="85519"/>
                    <a:pt x="893490" y="116387"/>
                  </a:cubicBezTo>
                  <a:lnTo>
                    <a:pt x="893490" y="799904"/>
                  </a:lnTo>
                  <a:cubicBezTo>
                    <a:pt x="893490" y="830772"/>
                    <a:pt x="881227" y="860375"/>
                    <a:pt x="859401" y="882202"/>
                  </a:cubicBezTo>
                  <a:cubicBezTo>
                    <a:pt x="837574" y="904029"/>
                    <a:pt x="807971" y="916291"/>
                    <a:pt x="777103" y="916291"/>
                  </a:cubicBezTo>
                  <a:lnTo>
                    <a:pt x="116387" y="916291"/>
                  </a:lnTo>
                  <a:cubicBezTo>
                    <a:pt x="85519" y="916291"/>
                    <a:pt x="55916" y="904029"/>
                    <a:pt x="34089" y="882202"/>
                  </a:cubicBezTo>
                  <a:cubicBezTo>
                    <a:pt x="12262" y="860375"/>
                    <a:pt x="0" y="830772"/>
                    <a:pt x="0" y="799904"/>
                  </a:cubicBezTo>
                  <a:lnTo>
                    <a:pt x="0" y="116387"/>
                  </a:lnTo>
                  <a:cubicBezTo>
                    <a:pt x="0" y="85519"/>
                    <a:pt x="12262" y="55916"/>
                    <a:pt x="34089" y="34089"/>
                  </a:cubicBezTo>
                  <a:cubicBezTo>
                    <a:pt x="55916" y="12262"/>
                    <a:pt x="85519" y="0"/>
                    <a:pt x="1163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93490" cy="954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056076" y="2100103"/>
            <a:ext cx="2556078" cy="2123891"/>
          </a:xfrm>
          <a:custGeom>
            <a:avLst/>
            <a:gdLst/>
            <a:ahLst/>
            <a:cxnLst/>
            <a:rect r="r" b="b" t="t" l="l"/>
            <a:pathLst>
              <a:path h="2123891" w="2556078">
                <a:moveTo>
                  <a:pt x="0" y="0"/>
                </a:moveTo>
                <a:lnTo>
                  <a:pt x="2556078" y="0"/>
                </a:lnTo>
                <a:lnTo>
                  <a:pt x="2556078" y="2123891"/>
                </a:lnTo>
                <a:lnTo>
                  <a:pt x="0" y="21238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34752" y="4291826"/>
            <a:ext cx="3077552" cy="82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79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Industrial activities</a:t>
            </a:r>
          </a:p>
          <a:p>
            <a:pPr algn="ctr">
              <a:lnSpc>
                <a:spcPts val="3275"/>
              </a:lnSpc>
            </a:pPr>
            <a:r>
              <a:rPr lang="en-US" sz="279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51%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38008" y="8151005"/>
            <a:ext cx="3271039" cy="7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52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Dust and Construction </a:t>
            </a:r>
          </a:p>
          <a:p>
            <a:pPr algn="ctr">
              <a:lnSpc>
                <a:spcPts val="2959"/>
              </a:lnSpc>
            </a:pPr>
            <a:r>
              <a:rPr lang="en-US" sz="252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2%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11747" y="8206321"/>
            <a:ext cx="5283020" cy="82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79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Residential heating and cooking</a:t>
            </a:r>
          </a:p>
          <a:p>
            <a:pPr algn="ctr">
              <a:lnSpc>
                <a:spcPts val="3275"/>
              </a:lnSpc>
            </a:pPr>
            <a:r>
              <a:rPr lang="en-US" sz="279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2%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117644" y="1760765"/>
            <a:ext cx="4141656" cy="3575349"/>
            <a:chOff x="0" y="0"/>
            <a:chExt cx="1090807" cy="94165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90807" cy="941656"/>
            </a:xfrm>
            <a:custGeom>
              <a:avLst/>
              <a:gdLst/>
              <a:ahLst/>
              <a:cxnLst/>
              <a:rect r="r" b="b" t="t" l="l"/>
              <a:pathLst>
                <a:path h="941656" w="1090807">
                  <a:moveTo>
                    <a:pt x="95333" y="0"/>
                  </a:moveTo>
                  <a:lnTo>
                    <a:pt x="995473" y="0"/>
                  </a:lnTo>
                  <a:cubicBezTo>
                    <a:pt x="1020757" y="0"/>
                    <a:pt x="1045006" y="10044"/>
                    <a:pt x="1062884" y="27922"/>
                  </a:cubicBezTo>
                  <a:cubicBezTo>
                    <a:pt x="1080763" y="45801"/>
                    <a:pt x="1090807" y="70049"/>
                    <a:pt x="1090807" y="95333"/>
                  </a:cubicBezTo>
                  <a:lnTo>
                    <a:pt x="1090807" y="846322"/>
                  </a:lnTo>
                  <a:cubicBezTo>
                    <a:pt x="1090807" y="898974"/>
                    <a:pt x="1048124" y="941656"/>
                    <a:pt x="995473" y="941656"/>
                  </a:cubicBezTo>
                  <a:lnTo>
                    <a:pt x="95333" y="941656"/>
                  </a:lnTo>
                  <a:cubicBezTo>
                    <a:pt x="70049" y="941656"/>
                    <a:pt x="45801" y="931612"/>
                    <a:pt x="27922" y="913733"/>
                  </a:cubicBezTo>
                  <a:cubicBezTo>
                    <a:pt x="10044" y="895855"/>
                    <a:pt x="0" y="871606"/>
                    <a:pt x="0" y="846322"/>
                  </a:cubicBezTo>
                  <a:lnTo>
                    <a:pt x="0" y="95333"/>
                  </a:lnTo>
                  <a:cubicBezTo>
                    <a:pt x="0" y="70049"/>
                    <a:pt x="10044" y="45801"/>
                    <a:pt x="27922" y="27922"/>
                  </a:cubicBezTo>
                  <a:cubicBezTo>
                    <a:pt x="45801" y="10044"/>
                    <a:pt x="70049" y="0"/>
                    <a:pt x="95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090807" cy="979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201008" y="1929248"/>
            <a:ext cx="2287088" cy="1619192"/>
          </a:xfrm>
          <a:custGeom>
            <a:avLst/>
            <a:gdLst/>
            <a:ahLst/>
            <a:cxnLst/>
            <a:rect r="r" b="b" t="t" l="l"/>
            <a:pathLst>
              <a:path h="1619192" w="2287088">
                <a:moveTo>
                  <a:pt x="0" y="0"/>
                </a:moveTo>
                <a:lnTo>
                  <a:pt x="2287087" y="0"/>
                </a:lnTo>
                <a:lnTo>
                  <a:pt x="2287087" y="1619191"/>
                </a:lnTo>
                <a:lnTo>
                  <a:pt x="0" y="1619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3610542" y="3913632"/>
            <a:ext cx="3140169" cy="122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79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waste and</a:t>
            </a:r>
          </a:p>
          <a:p>
            <a:pPr algn="ctr">
              <a:lnSpc>
                <a:spcPts val="3275"/>
              </a:lnSpc>
            </a:pPr>
            <a:r>
              <a:rPr lang="en-US" sz="279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crop burning </a:t>
            </a:r>
          </a:p>
          <a:p>
            <a:pPr algn="ctr">
              <a:lnSpc>
                <a:spcPts val="3275"/>
              </a:lnSpc>
            </a:pPr>
            <a:r>
              <a:rPr lang="en-US" sz="279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17%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7610" y="9522895"/>
            <a:ext cx="1642180" cy="5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4"/>
              </a:lnSpc>
            </a:pPr>
            <a:r>
              <a:rPr lang="en-US" sz="2730" b="true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2730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ource: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9612" y="1729986"/>
            <a:ext cx="7462327" cy="4860847"/>
            <a:chOff x="0" y="0"/>
            <a:chExt cx="1965387" cy="12802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5387" cy="1280223"/>
            </a:xfrm>
            <a:custGeom>
              <a:avLst/>
              <a:gdLst/>
              <a:ahLst/>
              <a:cxnLst/>
              <a:rect r="r" b="b" t="t" l="l"/>
              <a:pathLst>
                <a:path h="1280223" w="1965387">
                  <a:moveTo>
                    <a:pt x="52911" y="0"/>
                  </a:moveTo>
                  <a:lnTo>
                    <a:pt x="1912476" y="0"/>
                  </a:lnTo>
                  <a:cubicBezTo>
                    <a:pt x="1941698" y="0"/>
                    <a:pt x="1965387" y="23689"/>
                    <a:pt x="1965387" y="52911"/>
                  </a:cubicBezTo>
                  <a:lnTo>
                    <a:pt x="1965387" y="1227312"/>
                  </a:lnTo>
                  <a:cubicBezTo>
                    <a:pt x="1965387" y="1256534"/>
                    <a:pt x="1941698" y="1280223"/>
                    <a:pt x="1912476" y="1280223"/>
                  </a:cubicBezTo>
                  <a:lnTo>
                    <a:pt x="52911" y="1280223"/>
                  </a:lnTo>
                  <a:cubicBezTo>
                    <a:pt x="23689" y="1280223"/>
                    <a:pt x="0" y="1256534"/>
                    <a:pt x="0" y="1227312"/>
                  </a:cubicBezTo>
                  <a:lnTo>
                    <a:pt x="0" y="52911"/>
                  </a:lnTo>
                  <a:cubicBezTo>
                    <a:pt x="0" y="23689"/>
                    <a:pt x="23689" y="0"/>
                    <a:pt x="529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5387" cy="1318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45706" y="1729986"/>
            <a:ext cx="7218962" cy="4860847"/>
            <a:chOff x="0" y="0"/>
            <a:chExt cx="1901290" cy="12802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1291" cy="1280223"/>
            </a:xfrm>
            <a:custGeom>
              <a:avLst/>
              <a:gdLst/>
              <a:ahLst/>
              <a:cxnLst/>
              <a:rect r="r" b="b" t="t" l="l"/>
              <a:pathLst>
                <a:path h="1280223" w="1901291">
                  <a:moveTo>
                    <a:pt x="54695" y="0"/>
                  </a:moveTo>
                  <a:lnTo>
                    <a:pt x="1846596" y="0"/>
                  </a:lnTo>
                  <a:cubicBezTo>
                    <a:pt x="1861102" y="0"/>
                    <a:pt x="1875014" y="5762"/>
                    <a:pt x="1885271" y="16020"/>
                  </a:cubicBezTo>
                  <a:cubicBezTo>
                    <a:pt x="1895528" y="26277"/>
                    <a:pt x="1901291" y="40189"/>
                    <a:pt x="1901291" y="54695"/>
                  </a:cubicBezTo>
                  <a:lnTo>
                    <a:pt x="1901291" y="1225529"/>
                  </a:lnTo>
                  <a:cubicBezTo>
                    <a:pt x="1901291" y="1240035"/>
                    <a:pt x="1895528" y="1253946"/>
                    <a:pt x="1885271" y="1264204"/>
                  </a:cubicBezTo>
                  <a:cubicBezTo>
                    <a:pt x="1875014" y="1274461"/>
                    <a:pt x="1861102" y="1280223"/>
                    <a:pt x="1846596" y="1280223"/>
                  </a:cubicBezTo>
                  <a:lnTo>
                    <a:pt x="54695" y="1280223"/>
                  </a:lnTo>
                  <a:cubicBezTo>
                    <a:pt x="40189" y="1280223"/>
                    <a:pt x="26277" y="1274461"/>
                    <a:pt x="16020" y="1264204"/>
                  </a:cubicBezTo>
                  <a:cubicBezTo>
                    <a:pt x="5762" y="1253946"/>
                    <a:pt x="0" y="1240035"/>
                    <a:pt x="0" y="1225529"/>
                  </a:cubicBezTo>
                  <a:lnTo>
                    <a:pt x="0" y="54695"/>
                  </a:lnTo>
                  <a:cubicBezTo>
                    <a:pt x="0" y="40189"/>
                    <a:pt x="5762" y="26277"/>
                    <a:pt x="16020" y="16020"/>
                  </a:cubicBezTo>
                  <a:cubicBezTo>
                    <a:pt x="26277" y="5762"/>
                    <a:pt x="40189" y="0"/>
                    <a:pt x="546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01290" cy="1318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9612" y="7086134"/>
            <a:ext cx="15365056" cy="2614235"/>
            <a:chOff x="0" y="0"/>
            <a:chExt cx="4046764" cy="6885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46764" cy="688523"/>
            </a:xfrm>
            <a:custGeom>
              <a:avLst/>
              <a:gdLst/>
              <a:ahLst/>
              <a:cxnLst/>
              <a:rect r="r" b="b" t="t" l="l"/>
              <a:pathLst>
                <a:path h="688523" w="4046764">
                  <a:moveTo>
                    <a:pt x="25697" y="0"/>
                  </a:moveTo>
                  <a:lnTo>
                    <a:pt x="4021067" y="0"/>
                  </a:lnTo>
                  <a:cubicBezTo>
                    <a:pt x="4027882" y="0"/>
                    <a:pt x="4034418" y="2707"/>
                    <a:pt x="4039237" y="7527"/>
                  </a:cubicBezTo>
                  <a:cubicBezTo>
                    <a:pt x="4044057" y="12346"/>
                    <a:pt x="4046764" y="18882"/>
                    <a:pt x="4046764" y="25697"/>
                  </a:cubicBezTo>
                  <a:lnTo>
                    <a:pt x="4046764" y="662826"/>
                  </a:lnTo>
                  <a:cubicBezTo>
                    <a:pt x="4046764" y="669641"/>
                    <a:pt x="4044057" y="676177"/>
                    <a:pt x="4039237" y="680996"/>
                  </a:cubicBezTo>
                  <a:cubicBezTo>
                    <a:pt x="4034418" y="685815"/>
                    <a:pt x="4027882" y="688523"/>
                    <a:pt x="4021067" y="688523"/>
                  </a:cubicBezTo>
                  <a:lnTo>
                    <a:pt x="25697" y="688523"/>
                  </a:lnTo>
                  <a:cubicBezTo>
                    <a:pt x="18882" y="688523"/>
                    <a:pt x="12346" y="685815"/>
                    <a:pt x="7527" y="680996"/>
                  </a:cubicBezTo>
                  <a:cubicBezTo>
                    <a:pt x="2707" y="676177"/>
                    <a:pt x="0" y="669641"/>
                    <a:pt x="0" y="662826"/>
                  </a:cubicBezTo>
                  <a:lnTo>
                    <a:pt x="0" y="25697"/>
                  </a:lnTo>
                  <a:cubicBezTo>
                    <a:pt x="0" y="18882"/>
                    <a:pt x="2707" y="12346"/>
                    <a:pt x="7527" y="7527"/>
                  </a:cubicBezTo>
                  <a:cubicBezTo>
                    <a:pt x="12346" y="2707"/>
                    <a:pt x="18882" y="0"/>
                    <a:pt x="256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046764" cy="72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792928" y="3091782"/>
            <a:ext cx="2578814" cy="2536615"/>
          </a:xfrm>
          <a:custGeom>
            <a:avLst/>
            <a:gdLst/>
            <a:ahLst/>
            <a:cxnLst/>
            <a:rect r="r" b="b" t="t" l="l"/>
            <a:pathLst>
              <a:path h="2536615" w="2578814">
                <a:moveTo>
                  <a:pt x="0" y="0"/>
                </a:moveTo>
                <a:lnTo>
                  <a:pt x="2578813" y="0"/>
                </a:lnTo>
                <a:lnTo>
                  <a:pt x="2578813" y="2536615"/>
                </a:lnTo>
                <a:lnTo>
                  <a:pt x="0" y="2536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86664" y="3018487"/>
            <a:ext cx="2842476" cy="2609910"/>
          </a:xfrm>
          <a:custGeom>
            <a:avLst/>
            <a:gdLst/>
            <a:ahLst/>
            <a:cxnLst/>
            <a:rect r="r" b="b" t="t" l="l"/>
            <a:pathLst>
              <a:path h="2609910" w="2842476">
                <a:moveTo>
                  <a:pt x="0" y="0"/>
                </a:moveTo>
                <a:lnTo>
                  <a:pt x="2842476" y="0"/>
                </a:lnTo>
                <a:lnTo>
                  <a:pt x="2842476" y="2609910"/>
                </a:lnTo>
                <a:lnTo>
                  <a:pt x="0" y="2609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4165" y="3207133"/>
            <a:ext cx="2890907" cy="2869882"/>
          </a:xfrm>
          <a:custGeom>
            <a:avLst/>
            <a:gdLst/>
            <a:ahLst/>
            <a:cxnLst/>
            <a:rect r="r" b="b" t="t" l="l"/>
            <a:pathLst>
              <a:path h="2869882" w="2890907">
                <a:moveTo>
                  <a:pt x="0" y="0"/>
                </a:moveTo>
                <a:lnTo>
                  <a:pt x="2890906" y="0"/>
                </a:lnTo>
                <a:lnTo>
                  <a:pt x="2890906" y="2869882"/>
                </a:lnTo>
                <a:lnTo>
                  <a:pt x="0" y="2869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hlinkClick r:id="rId9" tooltip="https://epic.uchicago.in/indians-lose-5-years-life-to-air-pollution-delhi-worst-at-12-years-chicago-university-study/"/>
          </p:cNvPr>
          <p:cNvSpPr/>
          <p:nvPr/>
        </p:nvSpPr>
        <p:spPr>
          <a:xfrm flipH="false" flipV="false" rot="0">
            <a:off x="3536818" y="8659225"/>
            <a:ext cx="3818811" cy="721898"/>
          </a:xfrm>
          <a:custGeom>
            <a:avLst/>
            <a:gdLst/>
            <a:ahLst/>
            <a:cxnLst/>
            <a:rect r="r" b="b" t="t" l="l"/>
            <a:pathLst>
              <a:path h="721898" w="3818811">
                <a:moveTo>
                  <a:pt x="0" y="0"/>
                </a:moveTo>
                <a:lnTo>
                  <a:pt x="3818811" y="0"/>
                </a:lnTo>
                <a:lnTo>
                  <a:pt x="3818811" y="721897"/>
                </a:lnTo>
                <a:lnTo>
                  <a:pt x="0" y="7218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713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97027" y="349573"/>
            <a:ext cx="13329826" cy="99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6"/>
              </a:lnSpc>
              <a:spcBef>
                <a:spcPct val="0"/>
              </a:spcBef>
            </a:pPr>
            <a:r>
              <a:rPr lang="en-US" sz="580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How is h</a:t>
            </a:r>
            <a:r>
              <a:rPr lang="en-US" sz="580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armful to</a:t>
            </a:r>
            <a:r>
              <a:rPr lang="en-US" sz="5804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 Humans</a:t>
            </a:r>
            <a:r>
              <a:rPr lang="en-US" sz="5804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 </a:t>
            </a:r>
            <a:r>
              <a:rPr lang="en-US" sz="580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and</a:t>
            </a:r>
            <a:r>
              <a:rPr lang="en-US" sz="5804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 Earth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35257" y="1758311"/>
            <a:ext cx="5439860" cy="86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0"/>
              </a:lnSpc>
              <a:spcBef>
                <a:spcPct val="0"/>
              </a:spcBef>
            </a:pPr>
            <a:r>
              <a:rPr lang="en-US" sz="501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Effec</a:t>
            </a:r>
            <a:r>
              <a:rPr lang="en-US" sz="501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ts on </a:t>
            </a:r>
            <a:r>
              <a:rPr lang="en-US" sz="5014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Earth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97027" y="1825572"/>
            <a:ext cx="5982621" cy="80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3"/>
              </a:lnSpc>
              <a:spcBef>
                <a:spcPct val="0"/>
              </a:spcBef>
            </a:pPr>
            <a:r>
              <a:rPr lang="en-US" sz="4738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Effec</a:t>
            </a:r>
            <a:r>
              <a:rPr lang="en-US" sz="4738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ts on </a:t>
            </a:r>
            <a:r>
              <a:rPr lang="en-US" sz="4738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Humans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67710" y="3316011"/>
            <a:ext cx="4068394" cy="257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150" indent="-304575" lvl="1">
              <a:lnSpc>
                <a:spcPts val="4147"/>
              </a:lnSpc>
              <a:buFont typeface="Arial"/>
              <a:buChar char="•"/>
            </a:pPr>
            <a:r>
              <a:rPr lang="en-US" sz="282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Respiratory diseases </a:t>
            </a:r>
          </a:p>
          <a:p>
            <a:pPr algn="l" marL="609150" indent="-304575" lvl="1">
              <a:lnSpc>
                <a:spcPts val="4147"/>
              </a:lnSpc>
              <a:buFont typeface="Arial"/>
              <a:buChar char="•"/>
            </a:pPr>
            <a:r>
              <a:rPr lang="en-US" sz="282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Cardiovascular stress</a:t>
            </a:r>
          </a:p>
          <a:p>
            <a:pPr algn="l" marL="609150" indent="-304575" lvl="1">
              <a:lnSpc>
                <a:spcPts val="4147"/>
              </a:lnSpc>
              <a:buFont typeface="Arial"/>
              <a:buChar char="•"/>
            </a:pPr>
            <a:r>
              <a:rPr lang="en-US" sz="282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Eye and skin irritation</a:t>
            </a:r>
          </a:p>
          <a:p>
            <a:pPr algn="l" marL="609150" indent="-304575" lvl="1">
              <a:lnSpc>
                <a:spcPts val="4147"/>
              </a:lnSpc>
              <a:buFont typeface="Arial"/>
              <a:buChar char="•"/>
            </a:pPr>
            <a:r>
              <a:rPr lang="en-US" sz="282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Reduced life expectancy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53796" y="5836821"/>
            <a:ext cx="2857077" cy="55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1"/>
              </a:lnSpc>
            </a:pPr>
            <a:r>
              <a:rPr lang="en-US" sz="299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Global Warming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17125" y="5787163"/>
            <a:ext cx="1781554" cy="60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29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Acid Rain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74165" y="7242761"/>
            <a:ext cx="14815951" cy="115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5"/>
              </a:lnSpc>
            </a:pPr>
            <a:r>
              <a:rPr lang="en-US" sz="3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Studi</a:t>
            </a:r>
            <a:r>
              <a:rPr lang="en-US" sz="3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 (University of Chicago, Air Quality Life Index 2024) estimate </a:t>
            </a:r>
            <a:r>
              <a:rPr lang="en-US" b="true" sz="3112">
                <a:solidFill>
                  <a:srgbClr val="E52C31"/>
                </a:solidFill>
                <a:latin typeface="Poppins Bold"/>
                <a:ea typeface="Poppins Bold"/>
                <a:cs typeface="Poppins Bold"/>
                <a:sym typeface="Poppins Bold"/>
              </a:rPr>
              <a:t>Indians lose 5.3 years of life expectancy</a:t>
            </a:r>
            <a:r>
              <a:rPr lang="en-US" sz="3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on average due to </a:t>
            </a:r>
            <a:r>
              <a:rPr lang="en-US" b="true" sz="3112">
                <a:solidFill>
                  <a:srgbClr val="E52C31"/>
                </a:solidFill>
                <a:latin typeface="Poppins Bold"/>
                <a:ea typeface="Poppins Bold"/>
                <a:cs typeface="Poppins Bold"/>
                <a:sym typeface="Poppins Bold"/>
              </a:rPr>
              <a:t>air pollution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40545" y="8883081"/>
            <a:ext cx="1573929" cy="49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2697" b="true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2697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ources: </a:t>
            </a:r>
          </a:p>
        </p:txBody>
      </p:sp>
      <p:sp>
        <p:nvSpPr>
          <p:cNvPr name="Freeform 23" id="23">
            <a:hlinkClick r:id="rId11" tooltip="https://indianexpress.com/article/health-wellness/post-diwali-high-aqi-does-to-your-lungs-pulmonologists-tell-you-how-to-breathe-easy-10318784/"/>
          </p:cNvPr>
          <p:cNvSpPr/>
          <p:nvPr/>
        </p:nvSpPr>
        <p:spPr>
          <a:xfrm flipH="false" flipV="false" rot="0">
            <a:off x="8112812" y="8888368"/>
            <a:ext cx="4537193" cy="452667"/>
          </a:xfrm>
          <a:custGeom>
            <a:avLst/>
            <a:gdLst/>
            <a:ahLst/>
            <a:cxnLst/>
            <a:rect r="r" b="b" t="t" l="l"/>
            <a:pathLst>
              <a:path h="452667" w="4537193">
                <a:moveTo>
                  <a:pt x="0" y="0"/>
                </a:moveTo>
                <a:lnTo>
                  <a:pt x="4537193" y="0"/>
                </a:lnTo>
                <a:lnTo>
                  <a:pt x="4537193" y="452666"/>
                </a:lnTo>
                <a:lnTo>
                  <a:pt x="0" y="452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60765"/>
            <a:ext cx="7448867" cy="3736865"/>
            <a:chOff x="0" y="0"/>
            <a:chExt cx="1961841" cy="984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1841" cy="984195"/>
            </a:xfrm>
            <a:custGeom>
              <a:avLst/>
              <a:gdLst/>
              <a:ahLst/>
              <a:cxnLst/>
              <a:rect r="r" b="b" t="t" l="l"/>
              <a:pathLst>
                <a:path h="984195" w="1961841">
                  <a:moveTo>
                    <a:pt x="53006" y="0"/>
                  </a:moveTo>
                  <a:lnTo>
                    <a:pt x="1908835" y="0"/>
                  </a:lnTo>
                  <a:cubicBezTo>
                    <a:pt x="1922893" y="0"/>
                    <a:pt x="1936376" y="5585"/>
                    <a:pt x="1946316" y="15525"/>
                  </a:cubicBezTo>
                  <a:cubicBezTo>
                    <a:pt x="1956257" y="25466"/>
                    <a:pt x="1961841" y="38948"/>
                    <a:pt x="1961841" y="53006"/>
                  </a:cubicBezTo>
                  <a:lnTo>
                    <a:pt x="1961841" y="931189"/>
                  </a:lnTo>
                  <a:cubicBezTo>
                    <a:pt x="1961841" y="945247"/>
                    <a:pt x="1956257" y="958729"/>
                    <a:pt x="1946316" y="968670"/>
                  </a:cubicBezTo>
                  <a:cubicBezTo>
                    <a:pt x="1936376" y="978610"/>
                    <a:pt x="1922893" y="984195"/>
                    <a:pt x="1908835" y="984195"/>
                  </a:cubicBezTo>
                  <a:lnTo>
                    <a:pt x="53006" y="984195"/>
                  </a:lnTo>
                  <a:cubicBezTo>
                    <a:pt x="38948" y="984195"/>
                    <a:pt x="25466" y="978610"/>
                    <a:pt x="15525" y="968670"/>
                  </a:cubicBezTo>
                  <a:cubicBezTo>
                    <a:pt x="5585" y="958729"/>
                    <a:pt x="0" y="945247"/>
                    <a:pt x="0" y="931189"/>
                  </a:cubicBezTo>
                  <a:lnTo>
                    <a:pt x="0" y="53006"/>
                  </a:lnTo>
                  <a:cubicBezTo>
                    <a:pt x="0" y="38948"/>
                    <a:pt x="5585" y="25466"/>
                    <a:pt x="15525" y="15525"/>
                  </a:cubicBezTo>
                  <a:cubicBezTo>
                    <a:pt x="25466" y="5585"/>
                    <a:pt x="38948" y="0"/>
                    <a:pt x="53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1841" cy="1022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495" y="1760765"/>
            <a:ext cx="7448867" cy="3736865"/>
            <a:chOff x="0" y="0"/>
            <a:chExt cx="1961841" cy="9841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1841" cy="984195"/>
            </a:xfrm>
            <a:custGeom>
              <a:avLst/>
              <a:gdLst/>
              <a:ahLst/>
              <a:cxnLst/>
              <a:rect r="r" b="b" t="t" l="l"/>
              <a:pathLst>
                <a:path h="984195" w="1961841">
                  <a:moveTo>
                    <a:pt x="53006" y="0"/>
                  </a:moveTo>
                  <a:lnTo>
                    <a:pt x="1908835" y="0"/>
                  </a:lnTo>
                  <a:cubicBezTo>
                    <a:pt x="1922893" y="0"/>
                    <a:pt x="1936376" y="5585"/>
                    <a:pt x="1946316" y="15525"/>
                  </a:cubicBezTo>
                  <a:cubicBezTo>
                    <a:pt x="1956257" y="25466"/>
                    <a:pt x="1961841" y="38948"/>
                    <a:pt x="1961841" y="53006"/>
                  </a:cubicBezTo>
                  <a:lnTo>
                    <a:pt x="1961841" y="931189"/>
                  </a:lnTo>
                  <a:cubicBezTo>
                    <a:pt x="1961841" y="945247"/>
                    <a:pt x="1956257" y="958729"/>
                    <a:pt x="1946316" y="968670"/>
                  </a:cubicBezTo>
                  <a:cubicBezTo>
                    <a:pt x="1936376" y="978610"/>
                    <a:pt x="1922893" y="984195"/>
                    <a:pt x="1908835" y="984195"/>
                  </a:cubicBezTo>
                  <a:lnTo>
                    <a:pt x="53006" y="984195"/>
                  </a:lnTo>
                  <a:cubicBezTo>
                    <a:pt x="38948" y="984195"/>
                    <a:pt x="25466" y="978610"/>
                    <a:pt x="15525" y="968670"/>
                  </a:cubicBezTo>
                  <a:cubicBezTo>
                    <a:pt x="5585" y="958729"/>
                    <a:pt x="0" y="945247"/>
                    <a:pt x="0" y="931189"/>
                  </a:cubicBezTo>
                  <a:lnTo>
                    <a:pt x="0" y="53006"/>
                  </a:lnTo>
                  <a:cubicBezTo>
                    <a:pt x="0" y="38948"/>
                    <a:pt x="5585" y="25466"/>
                    <a:pt x="15525" y="15525"/>
                  </a:cubicBezTo>
                  <a:cubicBezTo>
                    <a:pt x="25466" y="5585"/>
                    <a:pt x="38948" y="0"/>
                    <a:pt x="53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61841" cy="1022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949251"/>
            <a:ext cx="7448867" cy="3847089"/>
            <a:chOff x="0" y="0"/>
            <a:chExt cx="1961841" cy="10132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1841" cy="1013225"/>
            </a:xfrm>
            <a:custGeom>
              <a:avLst/>
              <a:gdLst/>
              <a:ahLst/>
              <a:cxnLst/>
              <a:rect r="r" b="b" t="t" l="l"/>
              <a:pathLst>
                <a:path h="1013225" w="1961841">
                  <a:moveTo>
                    <a:pt x="53006" y="0"/>
                  </a:moveTo>
                  <a:lnTo>
                    <a:pt x="1908835" y="0"/>
                  </a:lnTo>
                  <a:cubicBezTo>
                    <a:pt x="1922893" y="0"/>
                    <a:pt x="1936376" y="5585"/>
                    <a:pt x="1946316" y="15525"/>
                  </a:cubicBezTo>
                  <a:cubicBezTo>
                    <a:pt x="1956257" y="25466"/>
                    <a:pt x="1961841" y="38948"/>
                    <a:pt x="1961841" y="53006"/>
                  </a:cubicBezTo>
                  <a:lnTo>
                    <a:pt x="1961841" y="960219"/>
                  </a:lnTo>
                  <a:cubicBezTo>
                    <a:pt x="1961841" y="974277"/>
                    <a:pt x="1956257" y="987759"/>
                    <a:pt x="1946316" y="997700"/>
                  </a:cubicBezTo>
                  <a:cubicBezTo>
                    <a:pt x="1936376" y="1007641"/>
                    <a:pt x="1922893" y="1013225"/>
                    <a:pt x="1908835" y="1013225"/>
                  </a:cubicBezTo>
                  <a:lnTo>
                    <a:pt x="53006" y="1013225"/>
                  </a:lnTo>
                  <a:cubicBezTo>
                    <a:pt x="38948" y="1013225"/>
                    <a:pt x="25466" y="1007641"/>
                    <a:pt x="15525" y="997700"/>
                  </a:cubicBezTo>
                  <a:cubicBezTo>
                    <a:pt x="5585" y="987759"/>
                    <a:pt x="0" y="974277"/>
                    <a:pt x="0" y="960219"/>
                  </a:cubicBezTo>
                  <a:lnTo>
                    <a:pt x="0" y="53006"/>
                  </a:lnTo>
                  <a:cubicBezTo>
                    <a:pt x="0" y="38948"/>
                    <a:pt x="5585" y="25466"/>
                    <a:pt x="15525" y="15525"/>
                  </a:cubicBezTo>
                  <a:cubicBezTo>
                    <a:pt x="25466" y="5585"/>
                    <a:pt x="38948" y="0"/>
                    <a:pt x="53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61841" cy="105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58495" y="6099424"/>
            <a:ext cx="7274836" cy="3696916"/>
            <a:chOff x="0" y="0"/>
            <a:chExt cx="1916006" cy="9736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6006" cy="973673"/>
            </a:xfrm>
            <a:custGeom>
              <a:avLst/>
              <a:gdLst/>
              <a:ahLst/>
              <a:cxnLst/>
              <a:rect r="r" b="b" t="t" l="l"/>
              <a:pathLst>
                <a:path h="973673" w="1916006">
                  <a:moveTo>
                    <a:pt x="54274" y="0"/>
                  </a:moveTo>
                  <a:lnTo>
                    <a:pt x="1861732" y="0"/>
                  </a:lnTo>
                  <a:cubicBezTo>
                    <a:pt x="1891707" y="0"/>
                    <a:pt x="1916006" y="24300"/>
                    <a:pt x="1916006" y="54274"/>
                  </a:cubicBezTo>
                  <a:lnTo>
                    <a:pt x="1916006" y="919399"/>
                  </a:lnTo>
                  <a:cubicBezTo>
                    <a:pt x="1916006" y="949374"/>
                    <a:pt x="1891707" y="973673"/>
                    <a:pt x="1861732" y="973673"/>
                  </a:cubicBezTo>
                  <a:lnTo>
                    <a:pt x="54274" y="973673"/>
                  </a:lnTo>
                  <a:cubicBezTo>
                    <a:pt x="24300" y="973673"/>
                    <a:pt x="0" y="949374"/>
                    <a:pt x="0" y="919399"/>
                  </a:cubicBezTo>
                  <a:lnTo>
                    <a:pt x="0" y="54274"/>
                  </a:lnTo>
                  <a:cubicBezTo>
                    <a:pt x="0" y="24300"/>
                    <a:pt x="24300" y="0"/>
                    <a:pt x="542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16006" cy="1011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97885" y="2482396"/>
            <a:ext cx="2630236" cy="2481987"/>
          </a:xfrm>
          <a:custGeom>
            <a:avLst/>
            <a:gdLst/>
            <a:ahLst/>
            <a:cxnLst/>
            <a:rect r="r" b="b" t="t" l="l"/>
            <a:pathLst>
              <a:path h="2481987" w="2630236">
                <a:moveTo>
                  <a:pt x="0" y="0"/>
                </a:moveTo>
                <a:lnTo>
                  <a:pt x="2630236" y="0"/>
                </a:lnTo>
                <a:lnTo>
                  <a:pt x="2630236" y="2481986"/>
                </a:lnTo>
                <a:lnTo>
                  <a:pt x="0" y="2481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66696" y="6615444"/>
            <a:ext cx="2492614" cy="2714682"/>
          </a:xfrm>
          <a:custGeom>
            <a:avLst/>
            <a:gdLst/>
            <a:ahLst/>
            <a:cxnLst/>
            <a:rect r="r" b="b" t="t" l="l"/>
            <a:pathLst>
              <a:path h="2714682" w="2492614">
                <a:moveTo>
                  <a:pt x="0" y="0"/>
                </a:moveTo>
                <a:lnTo>
                  <a:pt x="2492614" y="0"/>
                </a:lnTo>
                <a:lnTo>
                  <a:pt x="2492614" y="2714683"/>
                </a:lnTo>
                <a:lnTo>
                  <a:pt x="0" y="2714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677" t="0" r="-30974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29563" y="2594166"/>
            <a:ext cx="2310961" cy="2370216"/>
          </a:xfrm>
          <a:custGeom>
            <a:avLst/>
            <a:gdLst/>
            <a:ahLst/>
            <a:cxnLst/>
            <a:rect r="r" b="b" t="t" l="l"/>
            <a:pathLst>
              <a:path h="2370216" w="2310961">
                <a:moveTo>
                  <a:pt x="0" y="0"/>
                </a:moveTo>
                <a:lnTo>
                  <a:pt x="2310960" y="0"/>
                </a:lnTo>
                <a:lnTo>
                  <a:pt x="2310960" y="2370216"/>
                </a:lnTo>
                <a:lnTo>
                  <a:pt x="0" y="2370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98822" y="6865092"/>
            <a:ext cx="2441701" cy="2292147"/>
          </a:xfrm>
          <a:custGeom>
            <a:avLst/>
            <a:gdLst/>
            <a:ahLst/>
            <a:cxnLst/>
            <a:rect r="r" b="b" t="t" l="l"/>
            <a:pathLst>
              <a:path h="2292147" w="2441701">
                <a:moveTo>
                  <a:pt x="0" y="0"/>
                </a:moveTo>
                <a:lnTo>
                  <a:pt x="2441701" y="0"/>
                </a:lnTo>
                <a:lnTo>
                  <a:pt x="2441701" y="2292147"/>
                </a:lnTo>
                <a:lnTo>
                  <a:pt x="0" y="2292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45935" y="346894"/>
            <a:ext cx="12841231" cy="102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2"/>
              </a:lnSpc>
              <a:spcBef>
                <a:spcPct val="0"/>
              </a:spcBef>
            </a:pPr>
            <a:r>
              <a:rPr lang="en-US" sz="6044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 Solutions to </a:t>
            </a:r>
            <a:r>
              <a:rPr lang="en-US" sz="6044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Reduce Air Pol</a:t>
            </a:r>
            <a:r>
              <a:rPr lang="en-US" sz="6044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lution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31882" y="3374536"/>
            <a:ext cx="2686020" cy="59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sz="4082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Air purifiers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14934" y="3230512"/>
            <a:ext cx="3376371" cy="111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3"/>
              </a:lnSpc>
            </a:pPr>
            <a:r>
              <a:rPr lang="en-US" sz="3831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Renewable energy sources.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31882" y="7217175"/>
            <a:ext cx="2636967" cy="160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8"/>
              </a:lnSpc>
            </a:pPr>
            <a:r>
              <a:rPr lang="en-US" sz="3673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Public awareness campaign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88223" y="7699411"/>
            <a:ext cx="3229792" cy="55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3769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AQI Predictors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61186"/>
            <a:ext cx="16230600" cy="8139982"/>
            <a:chOff x="0" y="0"/>
            <a:chExt cx="4274726" cy="2143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43864"/>
            </a:xfrm>
            <a:custGeom>
              <a:avLst/>
              <a:gdLst/>
              <a:ahLst/>
              <a:cxnLst/>
              <a:rect r="r" b="b" t="t" l="l"/>
              <a:pathLst>
                <a:path h="2143864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19537"/>
                  </a:lnTo>
                  <a:cubicBezTo>
                    <a:pt x="4274726" y="2125989"/>
                    <a:pt x="4272163" y="2132176"/>
                    <a:pt x="4267601" y="2136738"/>
                  </a:cubicBezTo>
                  <a:cubicBezTo>
                    <a:pt x="4263039" y="2141300"/>
                    <a:pt x="4256851" y="2143864"/>
                    <a:pt x="4250399" y="2143864"/>
                  </a:cubicBezTo>
                  <a:lnTo>
                    <a:pt x="24327" y="2143864"/>
                  </a:lnTo>
                  <a:cubicBezTo>
                    <a:pt x="10891" y="2143864"/>
                    <a:pt x="0" y="2132972"/>
                    <a:pt x="0" y="211953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181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>
            <a:hlinkClick r:id="rId3" tooltip="https://www.millenniumpost.in/bengal/farmers-told-to-protect-crops-avoid-fertiliser-use-633226"/>
          </p:cNvPr>
          <p:cNvSpPr/>
          <p:nvPr/>
        </p:nvSpPr>
        <p:spPr>
          <a:xfrm flipH="false" flipV="false" rot="0">
            <a:off x="3616200" y="8900255"/>
            <a:ext cx="3140006" cy="414772"/>
          </a:xfrm>
          <a:custGeom>
            <a:avLst/>
            <a:gdLst/>
            <a:ahLst/>
            <a:cxnLst/>
            <a:rect r="r" b="b" t="t" l="l"/>
            <a:pathLst>
              <a:path h="414772" w="3140006">
                <a:moveTo>
                  <a:pt x="0" y="0"/>
                </a:moveTo>
                <a:lnTo>
                  <a:pt x="3140006" y="0"/>
                </a:lnTo>
                <a:lnTo>
                  <a:pt x="3140006" y="414772"/>
                </a:lnTo>
                <a:lnTo>
                  <a:pt x="0" y="41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787" b="0"/>
            </a:stretch>
          </a:blipFill>
        </p:spPr>
      </p:sp>
      <p:sp>
        <p:nvSpPr>
          <p:cNvPr name="Freeform 6" id="6">
            <a:hlinkClick r:id="rId5" tooltip="https://timesofindia.indiatimes.com/city/vijayawada/cyclone-montha-damages-crops-in-1-58-lakh-hectares-across-ap/articleshow/125092421.cms"/>
          </p:cNvPr>
          <p:cNvSpPr/>
          <p:nvPr/>
        </p:nvSpPr>
        <p:spPr>
          <a:xfrm flipH="false" flipV="false" rot="0">
            <a:off x="7151711" y="8930462"/>
            <a:ext cx="4429467" cy="354357"/>
          </a:xfrm>
          <a:custGeom>
            <a:avLst/>
            <a:gdLst/>
            <a:ahLst/>
            <a:cxnLst/>
            <a:rect r="r" b="b" t="t" l="l"/>
            <a:pathLst>
              <a:path h="354357" w="4429467">
                <a:moveTo>
                  <a:pt x="0" y="0"/>
                </a:moveTo>
                <a:lnTo>
                  <a:pt x="4429467" y="0"/>
                </a:lnTo>
                <a:lnTo>
                  <a:pt x="4429467" y="354358"/>
                </a:lnTo>
                <a:lnTo>
                  <a:pt x="0" y="354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>
            <a:hlinkClick r:id="rId7" tooltip="https://indianexpress.com/article/cities/kolkata/cyclone-montha-expected-hit-west-bengal-heavy-rain-week-10329599/"/>
          </p:cNvPr>
          <p:cNvSpPr/>
          <p:nvPr/>
        </p:nvSpPr>
        <p:spPr>
          <a:xfrm flipH="false" flipV="false" rot="0">
            <a:off x="12109720" y="8906245"/>
            <a:ext cx="4330809" cy="432076"/>
          </a:xfrm>
          <a:custGeom>
            <a:avLst/>
            <a:gdLst/>
            <a:ahLst/>
            <a:cxnLst/>
            <a:rect r="r" b="b" t="t" l="l"/>
            <a:pathLst>
              <a:path h="432076" w="4330809">
                <a:moveTo>
                  <a:pt x="0" y="0"/>
                </a:moveTo>
                <a:lnTo>
                  <a:pt x="4330809" y="0"/>
                </a:lnTo>
                <a:lnTo>
                  <a:pt x="4330809" y="432076"/>
                </a:lnTo>
                <a:lnTo>
                  <a:pt x="0" y="432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25873" y="2685373"/>
            <a:ext cx="6597093" cy="5228196"/>
          </a:xfrm>
          <a:custGeom>
            <a:avLst/>
            <a:gdLst/>
            <a:ahLst/>
            <a:cxnLst/>
            <a:rect r="r" b="b" t="t" l="l"/>
            <a:pathLst>
              <a:path h="5228196" w="6597093">
                <a:moveTo>
                  <a:pt x="0" y="0"/>
                </a:moveTo>
                <a:lnTo>
                  <a:pt x="6597093" y="0"/>
                </a:lnTo>
                <a:lnTo>
                  <a:pt x="6597093" y="5228196"/>
                </a:lnTo>
                <a:lnTo>
                  <a:pt x="0" y="5228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43372" y="3413139"/>
            <a:ext cx="7741877" cy="39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45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sz="345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ase:</a:t>
            </a:r>
            <a:r>
              <a:rPr lang="en-US" sz="3451">
                <a:solidFill>
                  <a:srgbClr val="E52C3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51" b="true">
                <a:solidFill>
                  <a:srgbClr val="E52C31"/>
                </a:solidFill>
                <a:latin typeface="Poppins Bold"/>
                <a:ea typeface="Poppins Bold"/>
                <a:cs typeface="Poppins Bold"/>
                <a:sym typeface="Poppins Bold"/>
              </a:rPr>
              <a:t>Cyclone Montha (Oct 2025) </a:t>
            </a:r>
          </a:p>
          <a:p>
            <a:pPr algn="l">
              <a:lnSpc>
                <a:spcPts val="5280"/>
              </a:lnSpc>
            </a:pPr>
            <a:r>
              <a:rPr lang="en-US" sz="345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Andhra Pradesh and West Bengal</a:t>
            </a:r>
          </a:p>
          <a:p>
            <a:pPr algn="l">
              <a:lnSpc>
                <a:spcPts val="5280"/>
              </a:lnSpc>
            </a:pPr>
          </a:p>
          <a:p>
            <a:pPr algn="l">
              <a:lnSpc>
                <a:spcPts val="5280"/>
              </a:lnSpc>
            </a:pPr>
            <a:r>
              <a:rPr lang="en-US" b="true" sz="3451">
                <a:solidFill>
                  <a:srgbClr val="E52C31"/>
                </a:solidFill>
                <a:latin typeface="Poppins Bold"/>
                <a:ea typeface="Poppins Bold"/>
                <a:cs typeface="Poppins Bold"/>
                <a:sym typeface="Poppins Bold"/>
              </a:rPr>
              <a:t>Govt Warning:</a:t>
            </a:r>
            <a:r>
              <a:rPr lang="en-US" sz="34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3451" i="true">
                <a:solidFill>
                  <a:srgbClr val="2E704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Avoid nitrogen fertilizers during high AQI to protect crops</a:t>
            </a:r>
            <a:r>
              <a:rPr lang="en-US" b="true" sz="3451">
                <a:solidFill>
                  <a:srgbClr val="2E704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6833" y="342800"/>
            <a:ext cx="11734333" cy="91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3"/>
              </a:lnSpc>
              <a:spcBef>
                <a:spcPct val="0"/>
              </a:spcBef>
            </a:pPr>
            <a:r>
              <a:rPr lang="en-US" sz="5316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Project Impact</a:t>
            </a:r>
            <a:r>
              <a:rPr lang="en-US" sz="5316">
                <a:solidFill>
                  <a:srgbClr val="000000"/>
                </a:solidFill>
                <a:latin typeface="Rowdies"/>
                <a:ea typeface="Rowdies"/>
                <a:cs typeface="Rowdies"/>
                <a:sym typeface="Rowdies"/>
              </a:rPr>
              <a:t> and its </a:t>
            </a:r>
            <a:r>
              <a:rPr lang="en-US" sz="5316">
                <a:solidFill>
                  <a:srgbClr val="E33924"/>
                </a:solidFill>
                <a:latin typeface="Rowdies"/>
                <a:ea typeface="Rowdies"/>
                <a:cs typeface="Rowdies"/>
                <a:sym typeface="Rowdies"/>
              </a:rPr>
              <a:t>Cont</a:t>
            </a:r>
            <a:r>
              <a:rPr lang="en-US" sz="5316">
                <a:solidFill>
                  <a:srgbClr val="E33924"/>
                </a:solidFill>
                <a:latin typeface="Rowdies"/>
                <a:ea typeface="Rowdies"/>
                <a:cs typeface="Rowdies"/>
                <a:sym typeface="Rowdies"/>
              </a:rPr>
              <a:t>ribution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43372" y="8810995"/>
            <a:ext cx="1573929" cy="49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2697" b="true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2697">
                <a:solidFill>
                  <a:srgbClr val="7A2F00"/>
                </a:solidFill>
                <a:latin typeface="Poppins Bold"/>
                <a:ea typeface="Poppins Bold"/>
                <a:cs typeface="Poppins Bold"/>
                <a:sym typeface="Poppins Bold"/>
              </a:rPr>
              <a:t>ources: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60765"/>
            <a:ext cx="7448867" cy="3736865"/>
            <a:chOff x="0" y="0"/>
            <a:chExt cx="1961841" cy="984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1841" cy="984195"/>
            </a:xfrm>
            <a:custGeom>
              <a:avLst/>
              <a:gdLst/>
              <a:ahLst/>
              <a:cxnLst/>
              <a:rect r="r" b="b" t="t" l="l"/>
              <a:pathLst>
                <a:path h="984195" w="1961841">
                  <a:moveTo>
                    <a:pt x="53006" y="0"/>
                  </a:moveTo>
                  <a:lnTo>
                    <a:pt x="1908835" y="0"/>
                  </a:lnTo>
                  <a:cubicBezTo>
                    <a:pt x="1922893" y="0"/>
                    <a:pt x="1936376" y="5585"/>
                    <a:pt x="1946316" y="15525"/>
                  </a:cubicBezTo>
                  <a:cubicBezTo>
                    <a:pt x="1956257" y="25466"/>
                    <a:pt x="1961841" y="38948"/>
                    <a:pt x="1961841" y="53006"/>
                  </a:cubicBezTo>
                  <a:lnTo>
                    <a:pt x="1961841" y="931189"/>
                  </a:lnTo>
                  <a:cubicBezTo>
                    <a:pt x="1961841" y="945247"/>
                    <a:pt x="1956257" y="958729"/>
                    <a:pt x="1946316" y="968670"/>
                  </a:cubicBezTo>
                  <a:cubicBezTo>
                    <a:pt x="1936376" y="978610"/>
                    <a:pt x="1922893" y="984195"/>
                    <a:pt x="1908835" y="984195"/>
                  </a:cubicBezTo>
                  <a:lnTo>
                    <a:pt x="53006" y="984195"/>
                  </a:lnTo>
                  <a:cubicBezTo>
                    <a:pt x="38948" y="984195"/>
                    <a:pt x="25466" y="978610"/>
                    <a:pt x="15525" y="968670"/>
                  </a:cubicBezTo>
                  <a:cubicBezTo>
                    <a:pt x="5585" y="958729"/>
                    <a:pt x="0" y="945247"/>
                    <a:pt x="0" y="931189"/>
                  </a:cubicBezTo>
                  <a:lnTo>
                    <a:pt x="0" y="53006"/>
                  </a:lnTo>
                  <a:cubicBezTo>
                    <a:pt x="0" y="38948"/>
                    <a:pt x="5585" y="25466"/>
                    <a:pt x="15525" y="15525"/>
                  </a:cubicBezTo>
                  <a:cubicBezTo>
                    <a:pt x="25466" y="5585"/>
                    <a:pt x="38948" y="0"/>
                    <a:pt x="53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1841" cy="1022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495" y="1760765"/>
            <a:ext cx="7448867" cy="3736865"/>
            <a:chOff x="0" y="0"/>
            <a:chExt cx="1961841" cy="9841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1841" cy="984195"/>
            </a:xfrm>
            <a:custGeom>
              <a:avLst/>
              <a:gdLst/>
              <a:ahLst/>
              <a:cxnLst/>
              <a:rect r="r" b="b" t="t" l="l"/>
              <a:pathLst>
                <a:path h="984195" w="1961841">
                  <a:moveTo>
                    <a:pt x="53006" y="0"/>
                  </a:moveTo>
                  <a:lnTo>
                    <a:pt x="1908835" y="0"/>
                  </a:lnTo>
                  <a:cubicBezTo>
                    <a:pt x="1922893" y="0"/>
                    <a:pt x="1936376" y="5585"/>
                    <a:pt x="1946316" y="15525"/>
                  </a:cubicBezTo>
                  <a:cubicBezTo>
                    <a:pt x="1956257" y="25466"/>
                    <a:pt x="1961841" y="38948"/>
                    <a:pt x="1961841" y="53006"/>
                  </a:cubicBezTo>
                  <a:lnTo>
                    <a:pt x="1961841" y="931189"/>
                  </a:lnTo>
                  <a:cubicBezTo>
                    <a:pt x="1961841" y="945247"/>
                    <a:pt x="1956257" y="958729"/>
                    <a:pt x="1946316" y="968670"/>
                  </a:cubicBezTo>
                  <a:cubicBezTo>
                    <a:pt x="1936376" y="978610"/>
                    <a:pt x="1922893" y="984195"/>
                    <a:pt x="1908835" y="984195"/>
                  </a:cubicBezTo>
                  <a:lnTo>
                    <a:pt x="53006" y="984195"/>
                  </a:lnTo>
                  <a:cubicBezTo>
                    <a:pt x="38948" y="984195"/>
                    <a:pt x="25466" y="978610"/>
                    <a:pt x="15525" y="968670"/>
                  </a:cubicBezTo>
                  <a:cubicBezTo>
                    <a:pt x="5585" y="958729"/>
                    <a:pt x="0" y="945247"/>
                    <a:pt x="0" y="931189"/>
                  </a:cubicBezTo>
                  <a:lnTo>
                    <a:pt x="0" y="53006"/>
                  </a:lnTo>
                  <a:cubicBezTo>
                    <a:pt x="0" y="38948"/>
                    <a:pt x="5585" y="25466"/>
                    <a:pt x="15525" y="15525"/>
                  </a:cubicBezTo>
                  <a:cubicBezTo>
                    <a:pt x="25466" y="5585"/>
                    <a:pt x="38948" y="0"/>
                    <a:pt x="53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61841" cy="1022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949251"/>
            <a:ext cx="7448867" cy="3847089"/>
            <a:chOff x="0" y="0"/>
            <a:chExt cx="1961841" cy="10132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1841" cy="1013225"/>
            </a:xfrm>
            <a:custGeom>
              <a:avLst/>
              <a:gdLst/>
              <a:ahLst/>
              <a:cxnLst/>
              <a:rect r="r" b="b" t="t" l="l"/>
              <a:pathLst>
                <a:path h="1013225" w="1961841">
                  <a:moveTo>
                    <a:pt x="53006" y="0"/>
                  </a:moveTo>
                  <a:lnTo>
                    <a:pt x="1908835" y="0"/>
                  </a:lnTo>
                  <a:cubicBezTo>
                    <a:pt x="1922893" y="0"/>
                    <a:pt x="1936376" y="5585"/>
                    <a:pt x="1946316" y="15525"/>
                  </a:cubicBezTo>
                  <a:cubicBezTo>
                    <a:pt x="1956257" y="25466"/>
                    <a:pt x="1961841" y="38948"/>
                    <a:pt x="1961841" y="53006"/>
                  </a:cubicBezTo>
                  <a:lnTo>
                    <a:pt x="1961841" y="960219"/>
                  </a:lnTo>
                  <a:cubicBezTo>
                    <a:pt x="1961841" y="974277"/>
                    <a:pt x="1956257" y="987759"/>
                    <a:pt x="1946316" y="997700"/>
                  </a:cubicBezTo>
                  <a:cubicBezTo>
                    <a:pt x="1936376" y="1007641"/>
                    <a:pt x="1922893" y="1013225"/>
                    <a:pt x="1908835" y="1013225"/>
                  </a:cubicBezTo>
                  <a:lnTo>
                    <a:pt x="53006" y="1013225"/>
                  </a:lnTo>
                  <a:cubicBezTo>
                    <a:pt x="38948" y="1013225"/>
                    <a:pt x="25466" y="1007641"/>
                    <a:pt x="15525" y="997700"/>
                  </a:cubicBezTo>
                  <a:cubicBezTo>
                    <a:pt x="5585" y="987759"/>
                    <a:pt x="0" y="974277"/>
                    <a:pt x="0" y="960219"/>
                  </a:cubicBezTo>
                  <a:lnTo>
                    <a:pt x="0" y="53006"/>
                  </a:lnTo>
                  <a:cubicBezTo>
                    <a:pt x="0" y="38948"/>
                    <a:pt x="5585" y="25466"/>
                    <a:pt x="15525" y="15525"/>
                  </a:cubicBezTo>
                  <a:cubicBezTo>
                    <a:pt x="25466" y="5585"/>
                    <a:pt x="38948" y="0"/>
                    <a:pt x="53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61841" cy="105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58495" y="6099424"/>
            <a:ext cx="7274836" cy="3696916"/>
            <a:chOff x="0" y="0"/>
            <a:chExt cx="1916006" cy="9736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6006" cy="973673"/>
            </a:xfrm>
            <a:custGeom>
              <a:avLst/>
              <a:gdLst/>
              <a:ahLst/>
              <a:cxnLst/>
              <a:rect r="r" b="b" t="t" l="l"/>
              <a:pathLst>
                <a:path h="973673" w="1916006">
                  <a:moveTo>
                    <a:pt x="54274" y="0"/>
                  </a:moveTo>
                  <a:lnTo>
                    <a:pt x="1861732" y="0"/>
                  </a:lnTo>
                  <a:cubicBezTo>
                    <a:pt x="1891707" y="0"/>
                    <a:pt x="1916006" y="24300"/>
                    <a:pt x="1916006" y="54274"/>
                  </a:cubicBezTo>
                  <a:lnTo>
                    <a:pt x="1916006" y="919399"/>
                  </a:lnTo>
                  <a:cubicBezTo>
                    <a:pt x="1916006" y="949374"/>
                    <a:pt x="1891707" y="973673"/>
                    <a:pt x="1861732" y="973673"/>
                  </a:cubicBezTo>
                  <a:lnTo>
                    <a:pt x="54274" y="973673"/>
                  </a:lnTo>
                  <a:cubicBezTo>
                    <a:pt x="24300" y="973673"/>
                    <a:pt x="0" y="949374"/>
                    <a:pt x="0" y="919399"/>
                  </a:cubicBezTo>
                  <a:lnTo>
                    <a:pt x="0" y="54274"/>
                  </a:lnTo>
                  <a:cubicBezTo>
                    <a:pt x="0" y="24300"/>
                    <a:pt x="24300" y="0"/>
                    <a:pt x="542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16006" cy="1011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798822" y="6865092"/>
            <a:ext cx="2441701" cy="2292147"/>
          </a:xfrm>
          <a:custGeom>
            <a:avLst/>
            <a:gdLst/>
            <a:ahLst/>
            <a:cxnLst/>
            <a:rect r="r" b="b" t="t" l="l"/>
            <a:pathLst>
              <a:path h="2292147" w="2441701">
                <a:moveTo>
                  <a:pt x="0" y="0"/>
                </a:moveTo>
                <a:lnTo>
                  <a:pt x="2441701" y="0"/>
                </a:lnTo>
                <a:lnTo>
                  <a:pt x="2441701" y="2292147"/>
                </a:lnTo>
                <a:lnTo>
                  <a:pt x="0" y="2292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66696" y="2446009"/>
            <a:ext cx="2419271" cy="2666531"/>
          </a:xfrm>
          <a:custGeom>
            <a:avLst/>
            <a:gdLst/>
            <a:ahLst/>
            <a:cxnLst/>
            <a:rect r="r" b="b" t="t" l="l"/>
            <a:pathLst>
              <a:path h="2666531" w="2419271">
                <a:moveTo>
                  <a:pt x="0" y="0"/>
                </a:moveTo>
                <a:lnTo>
                  <a:pt x="2419271" y="0"/>
                </a:lnTo>
                <a:lnTo>
                  <a:pt x="2419271" y="2666531"/>
                </a:lnTo>
                <a:lnTo>
                  <a:pt x="0" y="266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44200" y="6565638"/>
            <a:ext cx="2664263" cy="2591601"/>
          </a:xfrm>
          <a:custGeom>
            <a:avLst/>
            <a:gdLst/>
            <a:ahLst/>
            <a:cxnLst/>
            <a:rect r="r" b="b" t="t" l="l"/>
            <a:pathLst>
              <a:path h="2591601" w="2664263">
                <a:moveTo>
                  <a:pt x="0" y="0"/>
                </a:moveTo>
                <a:lnTo>
                  <a:pt x="2664263" y="0"/>
                </a:lnTo>
                <a:lnTo>
                  <a:pt x="2664263" y="2591601"/>
                </a:lnTo>
                <a:lnTo>
                  <a:pt x="0" y="2591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587915" y="2601290"/>
            <a:ext cx="3078569" cy="2355968"/>
          </a:xfrm>
          <a:custGeom>
            <a:avLst/>
            <a:gdLst/>
            <a:ahLst/>
            <a:cxnLst/>
            <a:rect r="r" b="b" t="t" l="l"/>
            <a:pathLst>
              <a:path h="2355968" w="3078569">
                <a:moveTo>
                  <a:pt x="0" y="0"/>
                </a:moveTo>
                <a:lnTo>
                  <a:pt x="3078569" y="0"/>
                </a:lnTo>
                <a:lnTo>
                  <a:pt x="3078569" y="2355969"/>
                </a:lnTo>
                <a:lnTo>
                  <a:pt x="0" y="2355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551" t="0" r="-13767" b="-83063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535086" y="3248541"/>
            <a:ext cx="2535610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3600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AWARD CITIZENS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05951" y="3248541"/>
            <a:ext cx="3063093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3600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MOBILE APPLICATION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05951" y="7480433"/>
            <a:ext cx="2826121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3600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IOT </a:t>
            </a:r>
            <a:r>
              <a:rPr lang="en-US" sz="3600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SENSOR INTEGRATION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29203" y="7417149"/>
            <a:ext cx="3230097" cy="107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3600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DEEP LEARNING</a:t>
            </a:r>
          </a:p>
          <a:p>
            <a:pPr algn="l">
              <a:lnSpc>
                <a:spcPts val="4212"/>
              </a:lnSpc>
            </a:pPr>
            <a:r>
              <a:rPr lang="en-US" sz="3600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MODELS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05951" y="222829"/>
            <a:ext cx="9139255" cy="1090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1"/>
              </a:lnSpc>
              <a:spcBef>
                <a:spcPct val="0"/>
              </a:spcBef>
            </a:pPr>
            <a:r>
              <a:rPr lang="en-US" sz="6422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Future Enhancements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4924" y="1344200"/>
            <a:ext cx="7751426" cy="4308365"/>
            <a:chOff x="0" y="0"/>
            <a:chExt cx="2041528" cy="1134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528" cy="1134713"/>
            </a:xfrm>
            <a:custGeom>
              <a:avLst/>
              <a:gdLst/>
              <a:ahLst/>
              <a:cxnLst/>
              <a:rect r="r" b="b" t="t" l="l"/>
              <a:pathLst>
                <a:path h="1134713" w="2041528">
                  <a:moveTo>
                    <a:pt x="50937" y="0"/>
                  </a:moveTo>
                  <a:lnTo>
                    <a:pt x="1990590" y="0"/>
                  </a:lnTo>
                  <a:cubicBezTo>
                    <a:pt x="2018722" y="0"/>
                    <a:pt x="2041528" y="22805"/>
                    <a:pt x="2041528" y="50937"/>
                  </a:cubicBezTo>
                  <a:lnTo>
                    <a:pt x="2041528" y="1083776"/>
                  </a:lnTo>
                  <a:cubicBezTo>
                    <a:pt x="2041528" y="1111908"/>
                    <a:pt x="2018722" y="1134713"/>
                    <a:pt x="1990590" y="1134713"/>
                  </a:cubicBezTo>
                  <a:lnTo>
                    <a:pt x="50937" y="1134713"/>
                  </a:lnTo>
                  <a:cubicBezTo>
                    <a:pt x="22805" y="1134713"/>
                    <a:pt x="0" y="1111908"/>
                    <a:pt x="0" y="1083776"/>
                  </a:cubicBezTo>
                  <a:lnTo>
                    <a:pt x="0" y="50937"/>
                  </a:lnTo>
                  <a:cubicBezTo>
                    <a:pt x="0" y="22805"/>
                    <a:pt x="22805" y="0"/>
                    <a:pt x="509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528" cy="1172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37915" y="1344200"/>
            <a:ext cx="7448867" cy="4308365"/>
            <a:chOff x="0" y="0"/>
            <a:chExt cx="1961841" cy="11347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1841" cy="1134713"/>
            </a:xfrm>
            <a:custGeom>
              <a:avLst/>
              <a:gdLst/>
              <a:ahLst/>
              <a:cxnLst/>
              <a:rect r="r" b="b" t="t" l="l"/>
              <a:pathLst>
                <a:path h="1134713" w="1961841">
                  <a:moveTo>
                    <a:pt x="53006" y="0"/>
                  </a:moveTo>
                  <a:lnTo>
                    <a:pt x="1908835" y="0"/>
                  </a:lnTo>
                  <a:cubicBezTo>
                    <a:pt x="1922893" y="0"/>
                    <a:pt x="1936376" y="5585"/>
                    <a:pt x="1946316" y="15525"/>
                  </a:cubicBezTo>
                  <a:cubicBezTo>
                    <a:pt x="1956257" y="25466"/>
                    <a:pt x="1961841" y="38948"/>
                    <a:pt x="1961841" y="53006"/>
                  </a:cubicBezTo>
                  <a:lnTo>
                    <a:pt x="1961841" y="1081707"/>
                  </a:lnTo>
                  <a:cubicBezTo>
                    <a:pt x="1961841" y="1095765"/>
                    <a:pt x="1956257" y="1109248"/>
                    <a:pt x="1946316" y="1119188"/>
                  </a:cubicBezTo>
                  <a:cubicBezTo>
                    <a:pt x="1936376" y="1129129"/>
                    <a:pt x="1922893" y="1134713"/>
                    <a:pt x="1908835" y="1134713"/>
                  </a:cubicBezTo>
                  <a:lnTo>
                    <a:pt x="53006" y="1134713"/>
                  </a:lnTo>
                  <a:cubicBezTo>
                    <a:pt x="38948" y="1134713"/>
                    <a:pt x="25466" y="1129129"/>
                    <a:pt x="15525" y="1119188"/>
                  </a:cubicBezTo>
                  <a:cubicBezTo>
                    <a:pt x="5585" y="1109248"/>
                    <a:pt x="0" y="1095765"/>
                    <a:pt x="0" y="1081707"/>
                  </a:cubicBezTo>
                  <a:lnTo>
                    <a:pt x="0" y="53006"/>
                  </a:lnTo>
                  <a:cubicBezTo>
                    <a:pt x="0" y="38948"/>
                    <a:pt x="5585" y="25466"/>
                    <a:pt x="15525" y="15525"/>
                  </a:cubicBezTo>
                  <a:cubicBezTo>
                    <a:pt x="25466" y="5585"/>
                    <a:pt x="38948" y="0"/>
                    <a:pt x="53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61841" cy="1172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86635" y="5954542"/>
            <a:ext cx="7751426" cy="4039424"/>
            <a:chOff x="0" y="0"/>
            <a:chExt cx="2041528" cy="1063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1528" cy="1063881"/>
            </a:xfrm>
            <a:custGeom>
              <a:avLst/>
              <a:gdLst/>
              <a:ahLst/>
              <a:cxnLst/>
              <a:rect r="r" b="b" t="t" l="l"/>
              <a:pathLst>
                <a:path h="1063881" w="2041528">
                  <a:moveTo>
                    <a:pt x="50937" y="0"/>
                  </a:moveTo>
                  <a:lnTo>
                    <a:pt x="1990590" y="0"/>
                  </a:lnTo>
                  <a:cubicBezTo>
                    <a:pt x="2018722" y="0"/>
                    <a:pt x="2041528" y="22805"/>
                    <a:pt x="2041528" y="50937"/>
                  </a:cubicBezTo>
                  <a:lnTo>
                    <a:pt x="2041528" y="1012944"/>
                  </a:lnTo>
                  <a:cubicBezTo>
                    <a:pt x="2041528" y="1041076"/>
                    <a:pt x="2018722" y="1063881"/>
                    <a:pt x="1990590" y="1063881"/>
                  </a:cubicBezTo>
                  <a:lnTo>
                    <a:pt x="50937" y="1063881"/>
                  </a:lnTo>
                  <a:cubicBezTo>
                    <a:pt x="22805" y="1063881"/>
                    <a:pt x="0" y="1041076"/>
                    <a:pt x="0" y="1012944"/>
                  </a:cubicBezTo>
                  <a:lnTo>
                    <a:pt x="0" y="50937"/>
                  </a:lnTo>
                  <a:cubicBezTo>
                    <a:pt x="0" y="22805"/>
                    <a:pt x="22805" y="0"/>
                    <a:pt x="509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41528" cy="1101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1415" y="10267126"/>
            <a:ext cx="7751426" cy="3736865"/>
            <a:chOff x="0" y="0"/>
            <a:chExt cx="2041528" cy="9841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1528" cy="984195"/>
            </a:xfrm>
            <a:custGeom>
              <a:avLst/>
              <a:gdLst/>
              <a:ahLst/>
              <a:cxnLst/>
              <a:rect r="r" b="b" t="t" l="l"/>
              <a:pathLst>
                <a:path h="984195" w="2041528">
                  <a:moveTo>
                    <a:pt x="50937" y="0"/>
                  </a:moveTo>
                  <a:lnTo>
                    <a:pt x="1990590" y="0"/>
                  </a:lnTo>
                  <a:cubicBezTo>
                    <a:pt x="2018722" y="0"/>
                    <a:pt x="2041528" y="22805"/>
                    <a:pt x="2041528" y="50937"/>
                  </a:cubicBezTo>
                  <a:lnTo>
                    <a:pt x="2041528" y="933257"/>
                  </a:lnTo>
                  <a:cubicBezTo>
                    <a:pt x="2041528" y="961389"/>
                    <a:pt x="2018722" y="984195"/>
                    <a:pt x="1990590" y="984195"/>
                  </a:cubicBezTo>
                  <a:lnTo>
                    <a:pt x="50937" y="984195"/>
                  </a:lnTo>
                  <a:cubicBezTo>
                    <a:pt x="22805" y="984195"/>
                    <a:pt x="0" y="961389"/>
                    <a:pt x="0" y="933257"/>
                  </a:cubicBezTo>
                  <a:lnTo>
                    <a:pt x="0" y="50937"/>
                  </a:lnTo>
                  <a:cubicBezTo>
                    <a:pt x="0" y="22805"/>
                    <a:pt x="22805" y="0"/>
                    <a:pt x="509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41528" cy="1022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4924" y="5954542"/>
            <a:ext cx="7751426" cy="4039424"/>
            <a:chOff x="0" y="0"/>
            <a:chExt cx="2041528" cy="10638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1528" cy="1063881"/>
            </a:xfrm>
            <a:custGeom>
              <a:avLst/>
              <a:gdLst/>
              <a:ahLst/>
              <a:cxnLst/>
              <a:rect r="r" b="b" t="t" l="l"/>
              <a:pathLst>
                <a:path h="1063881" w="2041528">
                  <a:moveTo>
                    <a:pt x="50937" y="0"/>
                  </a:moveTo>
                  <a:lnTo>
                    <a:pt x="1990590" y="0"/>
                  </a:lnTo>
                  <a:cubicBezTo>
                    <a:pt x="2018722" y="0"/>
                    <a:pt x="2041528" y="22805"/>
                    <a:pt x="2041528" y="50937"/>
                  </a:cubicBezTo>
                  <a:lnTo>
                    <a:pt x="2041528" y="1012944"/>
                  </a:lnTo>
                  <a:cubicBezTo>
                    <a:pt x="2041528" y="1041076"/>
                    <a:pt x="2018722" y="1063881"/>
                    <a:pt x="1990590" y="1063881"/>
                  </a:cubicBezTo>
                  <a:lnTo>
                    <a:pt x="50937" y="1063881"/>
                  </a:lnTo>
                  <a:cubicBezTo>
                    <a:pt x="22805" y="1063881"/>
                    <a:pt x="0" y="1041076"/>
                    <a:pt x="0" y="1012944"/>
                  </a:cubicBezTo>
                  <a:lnTo>
                    <a:pt x="0" y="50937"/>
                  </a:lnTo>
                  <a:cubicBezTo>
                    <a:pt x="0" y="22805"/>
                    <a:pt x="22805" y="0"/>
                    <a:pt x="509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41528" cy="1101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78893" y="6169187"/>
            <a:ext cx="6683486" cy="3089113"/>
          </a:xfrm>
          <a:custGeom>
            <a:avLst/>
            <a:gdLst/>
            <a:ahLst/>
            <a:cxnLst/>
            <a:rect r="r" b="b" t="t" l="l"/>
            <a:pathLst>
              <a:path h="3089113" w="6683486">
                <a:moveTo>
                  <a:pt x="0" y="0"/>
                </a:moveTo>
                <a:lnTo>
                  <a:pt x="6683486" y="0"/>
                </a:lnTo>
                <a:lnTo>
                  <a:pt x="6683486" y="3089113"/>
                </a:lnTo>
                <a:lnTo>
                  <a:pt x="0" y="3089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8" r="-529" b="-544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409146" y="6211480"/>
            <a:ext cx="6486996" cy="2991239"/>
          </a:xfrm>
          <a:custGeom>
            <a:avLst/>
            <a:gdLst/>
            <a:ahLst/>
            <a:cxnLst/>
            <a:rect r="r" b="b" t="t" l="l"/>
            <a:pathLst>
              <a:path h="2991239" w="6486996">
                <a:moveTo>
                  <a:pt x="0" y="0"/>
                </a:moveTo>
                <a:lnTo>
                  <a:pt x="6486996" y="0"/>
                </a:lnTo>
                <a:lnTo>
                  <a:pt x="6486996" y="2991239"/>
                </a:lnTo>
                <a:lnTo>
                  <a:pt x="0" y="2991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34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78893" y="1579195"/>
            <a:ext cx="6787349" cy="3478580"/>
          </a:xfrm>
          <a:custGeom>
            <a:avLst/>
            <a:gdLst/>
            <a:ahLst/>
            <a:cxnLst/>
            <a:rect r="r" b="b" t="t" l="l"/>
            <a:pathLst>
              <a:path h="3478580" w="6787349">
                <a:moveTo>
                  <a:pt x="0" y="0"/>
                </a:moveTo>
                <a:lnTo>
                  <a:pt x="6787350" y="0"/>
                </a:lnTo>
                <a:lnTo>
                  <a:pt x="6787350" y="3478580"/>
                </a:lnTo>
                <a:lnTo>
                  <a:pt x="0" y="347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41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69142" y="1729023"/>
            <a:ext cx="6246407" cy="3178924"/>
          </a:xfrm>
          <a:custGeom>
            <a:avLst/>
            <a:gdLst/>
            <a:ahLst/>
            <a:cxnLst/>
            <a:rect r="r" b="b" t="t" l="l"/>
            <a:pathLst>
              <a:path h="3178924" w="6246407">
                <a:moveTo>
                  <a:pt x="0" y="0"/>
                </a:moveTo>
                <a:lnTo>
                  <a:pt x="6246408" y="0"/>
                </a:lnTo>
                <a:lnTo>
                  <a:pt x="6246408" y="3178924"/>
                </a:lnTo>
                <a:lnTo>
                  <a:pt x="0" y="3178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841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982694" y="221563"/>
            <a:ext cx="6322612" cy="84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0"/>
              </a:lnSpc>
              <a:spcBef>
                <a:spcPct val="0"/>
              </a:spcBef>
            </a:pPr>
            <a:r>
              <a:rPr lang="en-US" sz="4943">
                <a:solidFill>
                  <a:srgbClr val="E52C31"/>
                </a:solidFill>
                <a:latin typeface="Rowdies"/>
                <a:ea typeface="Rowdies"/>
                <a:cs typeface="Rowdies"/>
                <a:sym typeface="Rowdies"/>
              </a:rPr>
              <a:t>Milestone Highlights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02227" y="5143500"/>
            <a:ext cx="5236818" cy="34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2270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Milestone 1. Data Preprocessing &amp; EDA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01590" y="5143500"/>
            <a:ext cx="6121517" cy="35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7"/>
              </a:lnSpc>
            </a:pPr>
            <a:r>
              <a:rPr lang="en-US" sz="2314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Milestone 2. ML Model Training &amp; Evaluation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8893" y="9395413"/>
            <a:ext cx="6656376" cy="59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2100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Milestone 3. </a:t>
            </a:r>
          </a:p>
          <a:p>
            <a:pPr algn="l">
              <a:lnSpc>
                <a:spcPts val="2457"/>
              </a:lnSpc>
            </a:pPr>
            <a:r>
              <a:rPr lang="en-US" sz="2100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 1.Air Quality Data explorer  2 .Air Quality forecast engine 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09146" y="9318114"/>
            <a:ext cx="6306403" cy="61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114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Milestone 4. </a:t>
            </a:r>
          </a:p>
          <a:p>
            <a:pPr algn="l">
              <a:lnSpc>
                <a:spcPts val="2474"/>
              </a:lnSpc>
            </a:pPr>
            <a:r>
              <a:rPr lang="en-US" sz="2114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3</a:t>
            </a:r>
            <a:r>
              <a:rPr lang="en-US" sz="2114">
                <a:solidFill>
                  <a:srgbClr val="323232"/>
                </a:solidFill>
                <a:latin typeface="Sniglet"/>
                <a:ea typeface="Sniglet"/>
                <a:cs typeface="Sniglet"/>
                <a:sym typeface="Sniglet"/>
              </a:rPr>
              <a:t>.Air quality alert system 4.Streamlit Web Dashboard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DAG6KGidBr4</dc:identifier>
  <dcterms:modified xsi:type="dcterms:W3CDTF">2011-08-01T06:04:30Z</dcterms:modified>
  <cp:revision>1</cp:revision>
  <dc:title>Team2-PPT</dc:title>
</cp:coreProperties>
</file>